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56" r:id="rId2"/>
    <p:sldId id="257" r:id="rId3"/>
    <p:sldId id="260" r:id="rId4"/>
    <p:sldId id="259" r:id="rId5"/>
    <p:sldId id="261"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89"/>
  </p:normalViewPr>
  <p:slideViewPr>
    <p:cSldViewPr snapToGrid="0" snapToObjects="1">
      <p:cViewPr varScale="1">
        <p:scale>
          <a:sx n="88" d="100"/>
          <a:sy n="88" d="100"/>
        </p:scale>
        <p:origin x="9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D2003-6B54-9446-8443-D658F5DD3382}" type="datetimeFigureOut">
              <a:rPr lang="en-US" smtClean="0"/>
              <a:t>9/23/17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0EA437-315B-4246-968B-AD654E10BDE7}" type="slidenum">
              <a:rPr lang="en-US" smtClean="0"/>
              <a:t>‹#›</a:t>
            </a:fld>
            <a:endParaRPr lang="en-US"/>
          </a:p>
        </p:txBody>
      </p:sp>
    </p:spTree>
    <p:extLst>
      <p:ext uri="{BB962C8B-B14F-4D97-AF65-F5344CB8AC3E}">
        <p14:creationId xmlns:p14="http://schemas.microsoft.com/office/powerpoint/2010/main" val="1448377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B8B6921-5786-1843-BB44-AAE63CEED841}" type="datetimeFigureOut">
              <a:rPr lang="en-US" smtClean="0"/>
              <a:t>9/23/17</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DAB1053-7B91-7B4F-A0FE-2A16ECA92DD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B6921-5786-1843-BB44-AAE63CEED841}"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B6921-5786-1843-BB44-AAE63CEED841}"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B8B6921-5786-1843-BB44-AAE63CEED841}"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smtClean="0"/>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8B6921-5786-1843-BB44-AAE63CEED841}" type="datetimeFigureOut">
              <a:rPr lang="en-US" smtClean="0"/>
              <a:t>9/23/17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AB1053-7B91-7B4F-A0FE-2A16ECA92DD9}"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8B6921-5786-1843-BB44-AAE63CEED841}"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smtClean="0"/>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8B6921-5786-1843-BB44-AAE63CEED841}" type="datetimeFigureOut">
              <a:rPr lang="en-US" smtClean="0"/>
              <a:t>9/23/17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B8B6921-5786-1843-BB44-AAE63CEED841}" type="datetimeFigureOut">
              <a:rPr lang="en-US" smtClean="0"/>
              <a:t>9/23/17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8B6921-5786-1843-BB44-AAE63CEED841}" type="datetimeFigureOut">
              <a:rPr lang="en-US" smtClean="0"/>
              <a:t>9/23/17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B6921-5786-1843-BB44-AAE63CEED841}"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8B6921-5786-1843-BB44-AAE63CEED841}" type="datetimeFigureOut">
              <a:rPr lang="en-US" smtClean="0"/>
              <a:t>9/23/17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AB1053-7B91-7B4F-A0FE-2A16ECA92DD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B8B6921-5786-1843-BB44-AAE63CEED841}" type="datetimeFigureOut">
              <a:rPr lang="en-US" smtClean="0"/>
              <a:t>9/23/17</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DAB1053-7B91-7B4F-A0FE-2A16ECA92DD9}" type="slidenum">
              <a:rPr lang="en-US" smtClean="0"/>
              <a:t>‹#›</a:t>
            </a:fld>
            <a:endParaRPr lang="en-US"/>
          </a:p>
        </p:txBody>
      </p:sp>
    </p:spTree>
    <p:extLst>
      <p:ext uri="{BB962C8B-B14F-4D97-AF65-F5344CB8AC3E}">
        <p14:creationId xmlns:p14="http://schemas.microsoft.com/office/powerpoint/2010/main" val="843687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 Id="rId3" Type="http://schemas.openxmlformats.org/officeDocument/2006/relationships/image" Target="../media/image4.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 Id="rId3"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Aim: How did ancient China cope with their environment?</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45549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1872" y="168947"/>
            <a:ext cx="9692640" cy="946255"/>
          </a:xfrm>
        </p:spPr>
        <p:txBody>
          <a:bodyPr/>
          <a:lstStyle/>
          <a:p>
            <a:r>
              <a:rPr lang="en-US" dirty="0" smtClean="0"/>
              <a:t>Huang-He River China</a:t>
            </a:r>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261872" y="1115202"/>
            <a:ext cx="8995833" cy="5298298"/>
          </a:xfrm>
          <a:prstGeom prst="rect">
            <a:avLst/>
          </a:prstGeom>
        </p:spPr>
      </p:pic>
    </p:spTree>
    <p:extLst>
      <p:ext uri="{BB962C8B-B14F-4D97-AF65-F5344CB8AC3E}">
        <p14:creationId xmlns:p14="http://schemas.microsoft.com/office/powerpoint/2010/main" val="1449872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2">
              <a:lumMod val="75000"/>
            </a:schemeClr>
          </a:solidFill>
          <a:effectLst/>
        </p:spPr>
      </p:sp>
      <p:sp>
        <p:nvSpPr>
          <p:cNvPr id="12" name="Rectangle 11">
            <a:extLst>
              <a:ext uri="{FF2B5EF4-FFF2-40B4-BE49-F238E27FC236}">
                <a16:creationId xmlns:a16="http://schemas.microsoft.com/office/drawing/2014/main" xmlns="" id="{F1ACBE00-0221-433D-8EA5-D9D7B45F35B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3"/>
          <p:cNvPicPr>
            <a:picLocks noGrp="1" noChangeAspect="1"/>
          </p:cNvPicPr>
          <p:nvPr>
            <p:ph idx="1"/>
          </p:nvPr>
        </p:nvPicPr>
        <p:blipFill rotWithShape="1">
          <a:blip r:embed="rId2"/>
          <a:srcRect l="16502" r="14471"/>
          <a:stretch/>
        </p:blipFill>
        <p:spPr>
          <a:xfrm>
            <a:off x="442453" y="10"/>
            <a:ext cx="7118554" cy="6857990"/>
          </a:xfrm>
          <a:prstGeom prst="rect">
            <a:avLst/>
          </a:prstGeom>
        </p:spPr>
      </p:pic>
      <p:sp>
        <p:nvSpPr>
          <p:cNvPr id="2" name="Title 1"/>
          <p:cNvSpPr>
            <a:spLocks noGrp="1"/>
          </p:cNvSpPr>
          <p:nvPr>
            <p:ph type="title"/>
          </p:nvPr>
        </p:nvSpPr>
        <p:spPr>
          <a:xfrm>
            <a:off x="8180438" y="758952"/>
            <a:ext cx="2853005" cy="4041648"/>
          </a:xfrm>
        </p:spPr>
        <p:txBody>
          <a:bodyPr vert="horz" lIns="91440" tIns="45720" rIns="91440" bIns="45720" rtlCol="0" anchor="b">
            <a:normAutofit/>
          </a:bodyPr>
          <a:lstStyle/>
          <a:p>
            <a:pPr>
              <a:lnSpc>
                <a:spcPct val="85000"/>
              </a:lnSpc>
            </a:pPr>
            <a:r>
              <a:rPr lang="en-US" sz="4700"/>
              <a:t>The Yellow River, AKA “China’s Sorrow”</a:t>
            </a:r>
          </a:p>
        </p:txBody>
      </p:sp>
    </p:spTree>
    <p:extLst>
      <p:ext uri="{BB962C8B-B14F-4D97-AF65-F5344CB8AC3E}">
        <p14:creationId xmlns:p14="http://schemas.microsoft.com/office/powerpoint/2010/main" val="1953613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a:bodyPr>
          <a:lstStyle/>
          <a:p>
            <a:r>
              <a:rPr lang="en-US" sz="2800" dirty="0" smtClean="0"/>
              <a:t>Has anyone ever used a Magic Eight Ball or Ouija Board? </a:t>
            </a:r>
            <a:endParaRPr lang="en-US" sz="2800" dirty="0"/>
          </a:p>
        </p:txBody>
      </p:sp>
      <p:pic>
        <p:nvPicPr>
          <p:cNvPr id="4" name="Picture 3"/>
          <p:cNvPicPr>
            <a:picLocks noChangeAspect="1"/>
          </p:cNvPicPr>
          <p:nvPr/>
        </p:nvPicPr>
        <p:blipFill>
          <a:blip r:embed="rId2"/>
          <a:stretch>
            <a:fillRect/>
          </a:stretch>
        </p:blipFill>
        <p:spPr>
          <a:xfrm>
            <a:off x="6180666" y="3060394"/>
            <a:ext cx="5059269" cy="3797606"/>
          </a:xfrm>
          <a:prstGeom prst="rect">
            <a:avLst/>
          </a:prstGeom>
        </p:spPr>
      </p:pic>
      <p:pic>
        <p:nvPicPr>
          <p:cNvPr id="5" name="Picture 4"/>
          <p:cNvPicPr>
            <a:picLocks noChangeAspect="1"/>
          </p:cNvPicPr>
          <p:nvPr/>
        </p:nvPicPr>
        <p:blipFill>
          <a:blip r:embed="rId3"/>
          <a:stretch>
            <a:fillRect/>
          </a:stretch>
        </p:blipFill>
        <p:spPr>
          <a:xfrm>
            <a:off x="355599" y="3186874"/>
            <a:ext cx="5661351" cy="3552593"/>
          </a:xfrm>
          <a:prstGeom prst="rect">
            <a:avLst/>
          </a:prstGeom>
        </p:spPr>
      </p:pic>
    </p:spTree>
    <p:extLst>
      <p:ext uri="{BB962C8B-B14F-4D97-AF65-F5344CB8AC3E}">
        <p14:creationId xmlns:p14="http://schemas.microsoft.com/office/powerpoint/2010/main" val="452962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2" name="Rectangle 11">
            <a:extLst>
              <a:ext uri="{FF2B5EF4-FFF2-40B4-BE49-F238E27FC236}">
                <a16:creationId xmlns:a16="http://schemas.microsoft.com/office/drawing/2014/main" xmlns="" id="{5D5E0904-721C-4D68-9EB8-1C9752E329A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xmlns="" id="{435050B1-74E1-4A81-923D-0F5971A3BC0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899160" cy="68580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64BC717F-58B3-4A4E-BC3B-1B11323AD5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solidFill>
            <a:srgbClr val="353537"/>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xmlns="" id="{D0CDF5D3-7220-42A0-9D37-ECF3BF283B3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35640" cy="5105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pic>
        <p:nvPicPr>
          <p:cNvPr id="7" name="Content Placeholder 3"/>
          <p:cNvPicPr>
            <a:picLocks noGrp="1" noChangeAspect="1"/>
          </p:cNvPicPr>
          <p:nvPr>
            <p:ph idx="1"/>
          </p:nvPr>
        </p:nvPicPr>
        <p:blipFill>
          <a:blip r:embed="rId2"/>
          <a:stretch>
            <a:fillRect/>
          </a:stretch>
        </p:blipFill>
        <p:spPr>
          <a:xfrm>
            <a:off x="1097280" y="640081"/>
            <a:ext cx="8895906" cy="3825240"/>
          </a:xfrm>
          <a:prstGeom prst="rect">
            <a:avLst/>
          </a:prstGeom>
        </p:spPr>
      </p:pic>
      <p:sp>
        <p:nvSpPr>
          <p:cNvPr id="20" name="Rectangle 19">
            <a:extLst>
              <a:ext uri="{FF2B5EF4-FFF2-40B4-BE49-F238E27FC236}">
                <a16:creationId xmlns:a16="http://schemas.microsoft.com/office/drawing/2014/main" xmlns="" id="{1EE75710-64C5-4CA8-8A7C-82EE4125C90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244"/>
            <a:ext cx="457200" cy="6858000"/>
          </a:xfrm>
          <a:prstGeom prst="rect">
            <a:avLst/>
          </a:prstGeom>
          <a:solidFill>
            <a:srgbClr val="6F6F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183" y="5181600"/>
            <a:ext cx="10156435" cy="1076324"/>
          </a:xfrm>
        </p:spPr>
        <p:txBody>
          <a:bodyPr vert="horz" lIns="91440" tIns="45720" rIns="91440" bIns="45720" rtlCol="0" anchor="b">
            <a:normAutofit/>
          </a:bodyPr>
          <a:lstStyle/>
          <a:p>
            <a:pPr>
              <a:lnSpc>
                <a:spcPct val="85000"/>
              </a:lnSpc>
            </a:pPr>
            <a:r>
              <a:rPr lang="en-US" sz="5400">
                <a:solidFill>
                  <a:srgbClr val="FFFFFF"/>
                </a:solidFill>
              </a:rPr>
              <a:t>Do-Now: Archaeology Time</a:t>
            </a:r>
          </a:p>
        </p:txBody>
      </p:sp>
    </p:spTree>
    <p:extLst>
      <p:ext uri="{BB962C8B-B14F-4D97-AF65-F5344CB8AC3E}">
        <p14:creationId xmlns:p14="http://schemas.microsoft.com/office/powerpoint/2010/main" val="3986174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60C2BF78-EE5B-49C7-ADD9-58CDBD13E3A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92840" y="0"/>
            <a:ext cx="914400" cy="6858000"/>
          </a:xfrm>
          <a:prstGeom prst="rect">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rotWithShape="1">
          <a:blip r:embed="rId2"/>
          <a:srcRect t="3587"/>
          <a:stretch/>
        </p:blipFill>
        <p:spPr>
          <a:xfrm>
            <a:off x="21" y="-97654"/>
            <a:ext cx="3352780" cy="5011674"/>
          </a:xfrm>
          <a:prstGeom prst="rect">
            <a:avLst/>
          </a:prstGeom>
        </p:spPr>
      </p:pic>
      <p:sp>
        <p:nvSpPr>
          <p:cNvPr id="2" name="Title 1"/>
          <p:cNvSpPr>
            <a:spLocks noGrp="1"/>
          </p:cNvSpPr>
          <p:nvPr>
            <p:ph type="title"/>
          </p:nvPr>
        </p:nvSpPr>
        <p:spPr>
          <a:xfrm>
            <a:off x="4965290" y="217713"/>
            <a:ext cx="5997678" cy="733379"/>
          </a:xfrm>
        </p:spPr>
        <p:txBody>
          <a:bodyPr>
            <a:normAutofit/>
          </a:bodyPr>
          <a:lstStyle/>
          <a:p>
            <a:r>
              <a:rPr lang="en-US" dirty="0"/>
              <a:t>Oracle Bones </a:t>
            </a:r>
          </a:p>
        </p:txBody>
      </p:sp>
      <p:sp>
        <p:nvSpPr>
          <p:cNvPr id="3" name="Content Placeholder 2"/>
          <p:cNvSpPr>
            <a:spLocks noGrp="1"/>
          </p:cNvSpPr>
          <p:nvPr>
            <p:ph idx="1"/>
          </p:nvPr>
        </p:nvSpPr>
        <p:spPr>
          <a:xfrm>
            <a:off x="4965290" y="951092"/>
            <a:ext cx="6015571" cy="4351337"/>
          </a:xfrm>
        </p:spPr>
        <p:txBody>
          <a:bodyPr>
            <a:normAutofit/>
          </a:bodyPr>
          <a:lstStyle/>
          <a:p>
            <a:pPr marL="182880" lvl="1">
              <a:lnSpc>
                <a:spcPct val="95000"/>
              </a:lnSpc>
              <a:spcBef>
                <a:spcPts val="1400"/>
              </a:spcBef>
              <a:spcAft>
                <a:spcPts val="200"/>
              </a:spcAft>
              <a:buSzPct val="80000"/>
              <a:buFont typeface="Arial" pitchFamily="34" charset="0"/>
              <a:buChar char="•"/>
            </a:pPr>
            <a:r>
              <a:rPr lang="en-US" sz="2400" dirty="0" smtClean="0"/>
              <a:t>Stations lesson-</a:t>
            </a:r>
            <a:r>
              <a:rPr lang="en-US" sz="2400" dirty="0"/>
              <a:t>Groups will be given only a couple of minutes to inspect the oracle bone at each station and answer the corresponding questions on the worksheet. Then the groups will move to the next station until all the station have been viewed.</a:t>
            </a:r>
            <a:endParaRPr lang="en-US" sz="2000" dirty="0"/>
          </a:p>
          <a:p>
            <a:endParaRPr lang="en-US" dirty="0"/>
          </a:p>
        </p:txBody>
      </p:sp>
      <p:pic>
        <p:nvPicPr>
          <p:cNvPr id="5" name="Picture 4"/>
          <p:cNvPicPr>
            <a:picLocks noChangeAspect="1"/>
          </p:cNvPicPr>
          <p:nvPr/>
        </p:nvPicPr>
        <p:blipFill>
          <a:blip r:embed="rId3"/>
          <a:stretch>
            <a:fillRect/>
          </a:stretch>
        </p:blipFill>
        <p:spPr>
          <a:xfrm>
            <a:off x="3664780" y="3430532"/>
            <a:ext cx="5820228" cy="3427468"/>
          </a:xfrm>
          <a:prstGeom prst="rect">
            <a:avLst/>
          </a:prstGeom>
        </p:spPr>
      </p:pic>
    </p:spTree>
    <p:extLst>
      <p:ext uri="{BB962C8B-B14F-4D97-AF65-F5344CB8AC3E}">
        <p14:creationId xmlns:p14="http://schemas.microsoft.com/office/powerpoint/2010/main" val="3088552041"/>
      </p:ext>
    </p:extLst>
  </p:cSld>
  <p:clrMapOvr>
    <a:masterClrMapping/>
  </p:clrMapOvr>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18</TotalTime>
  <Words>86</Words>
  <Application>Microsoft Macintosh PowerPoint</Application>
  <PresentationFormat>Widescreen</PresentationFormat>
  <Paragraphs>8</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Calibri</vt:lpstr>
      <vt:lpstr>Century Schoolbook</vt:lpstr>
      <vt:lpstr>Wingdings 2</vt:lpstr>
      <vt:lpstr>Arial</vt:lpstr>
      <vt:lpstr>View</vt:lpstr>
      <vt:lpstr>Aim: How did ancient China cope with their environment?</vt:lpstr>
      <vt:lpstr>Huang-He River China</vt:lpstr>
      <vt:lpstr>The Yellow River, AKA “China’s Sorrow”</vt:lpstr>
      <vt:lpstr>Question</vt:lpstr>
      <vt:lpstr>Do-Now: Archaeology Time</vt:lpstr>
      <vt:lpstr>Oracle Bones </vt:lpstr>
    </vt:vector>
  </TitlesOfParts>
  <Company/>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Aim: </dc:title>
  <dc:creator>Michael Lipari</dc:creator>
  <cp:lastModifiedBy>Michael Lipari</cp:lastModifiedBy>
  <cp:revision>2</cp:revision>
  <dcterms:created xsi:type="dcterms:W3CDTF">2017-09-23T22:55:17Z</dcterms:created>
  <dcterms:modified xsi:type="dcterms:W3CDTF">2017-09-23T23:13:33Z</dcterms:modified>
</cp:coreProperties>
</file>