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4"/>
  </p:notesMasterIdLst>
  <p:sldIdLst>
    <p:sldId id="256" r:id="rId2"/>
    <p:sldId id="258" r:id="rId3"/>
    <p:sldId id="267" r:id="rId4"/>
    <p:sldId id="260" r:id="rId5"/>
    <p:sldId id="259" r:id="rId6"/>
    <p:sldId id="261" r:id="rId7"/>
    <p:sldId id="257" r:id="rId8"/>
    <p:sldId id="262" r:id="rId9"/>
    <p:sldId id="263" r:id="rId10"/>
    <p:sldId id="266" r:id="rId11"/>
    <p:sldId id="264" r:id="rId12"/>
    <p:sldId id="265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392"/>
    <p:restoredTop sz="94689"/>
  </p:normalViewPr>
  <p:slideViewPr>
    <p:cSldViewPr snapToGrid="0" snapToObjects="1">
      <p:cViewPr varScale="1">
        <p:scale>
          <a:sx n="88" d="100"/>
          <a:sy n="88" d="100"/>
        </p:scale>
        <p:origin x="696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notesMaster" Target="notesMasters/notesMaster1.xml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D76CC19-99D2-6D4C-95D0-5248F15F904A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4A5D61C-6AFE-3148-AD3D-CB1466F518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55538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7" name="Shape 8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4429979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2584155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7" name="Shape 10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4109663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3" name="Shape 11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63244962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Shape 118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9" name="Shape 119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12708586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5" name="Shape 12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lIns="91425" tIns="91425" rIns="91425" bIns="91425" anchor="t" anchorCtr="0">
            <a:noAutofit/>
          </a:bodyPr>
          <a:lstStyle/>
          <a:p>
            <a:pPr lvl="0">
              <a:spcBef>
                <a:spcPts val="0"/>
              </a:spcBef>
              <a:buNone/>
            </a:pPr>
            <a:endParaRPr/>
          </a:p>
        </p:txBody>
      </p:sp>
    </p:spTree>
    <p:extLst>
      <p:ext uri="{BB962C8B-B14F-4D97-AF65-F5344CB8AC3E}">
        <p14:creationId xmlns:p14="http://schemas.microsoft.com/office/powerpoint/2010/main" val="6942502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61872" y="4800600"/>
            <a:ext cx="9418320" cy="1691640"/>
          </a:xfrm>
        </p:spPr>
        <p:txBody>
          <a:bodyPr>
            <a:normAutofit/>
          </a:bodyPr>
          <a:lstStyle>
            <a:lvl1pPr marL="0" indent="0" algn="l">
              <a:buNone/>
              <a:defRPr sz="2200" baseline="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50000"/>
                  </a:schemeClr>
                </a:solidFill>
              </a:defRPr>
            </a:lvl1pPr>
          </a:lstStyle>
          <a:p>
            <a:fld id="{EFEAF512-B34E-3B4C-8229-F2765CF9B503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>
                    <a:lumMod val="65000"/>
                  </a:schemeClr>
                </a:solidFill>
              </a:defRPr>
            </a:lvl1pPr>
          </a:lstStyle>
          <a:p>
            <a:fld id="{52A4D22B-73E6-4A49-9BD6-9339108C1D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F512-B34E-3B4C-8229-F2765CF9B503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D22B-73E6-4A49-9BD6-9339108C1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48700" y="381000"/>
            <a:ext cx="2476500" cy="589756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62000" y="381000"/>
            <a:ext cx="7734300" cy="5897562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F512-B34E-3B4C-8229-F2765CF9B503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D22B-73E6-4A49-9BD6-9339108C1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and body">
    <p:spTree>
      <p:nvGrpSpPr>
        <p:cNvPr id="1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8" name="Shape 18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>
            <a:endParaRPr/>
          </a:p>
        </p:txBody>
      </p:sp>
      <p:sp>
        <p:nvSpPr>
          <p:cNvPr id="19" name="Shape 19"/>
          <p:cNvSpPr txBox="1">
            <a:spLocks noGrp="1"/>
          </p:cNvSpPr>
          <p:nvPr>
            <p:ph type="sldNum" idx="12"/>
          </p:nvPr>
        </p:nvSpPr>
        <p:spPr>
          <a:xfrm>
            <a:off x="11296609" y="6217621"/>
            <a:ext cx="731600" cy="524800"/>
          </a:xfrm>
          <a:prstGeom prst="rect">
            <a:avLst/>
          </a:prstGeom>
        </p:spPr>
        <p:txBody>
          <a:bodyPr lIns="91425" tIns="91425" rIns="91425" bIns="91425" anchor="ctr" anchorCtr="0">
            <a:noAutofit/>
          </a:bodyPr>
          <a:lstStyle/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6429021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F512-B34E-3B4C-8229-F2765CF9B503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D22B-73E6-4A49-9BD6-9339108C1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61872" y="758952"/>
            <a:ext cx="9418320" cy="4041648"/>
          </a:xfrm>
        </p:spPr>
        <p:txBody>
          <a:bodyPr anchor="b">
            <a:normAutofit/>
          </a:bodyPr>
          <a:lstStyle>
            <a:lvl1pPr>
              <a:lnSpc>
                <a:spcPct val="85000"/>
              </a:lnSpc>
              <a:defRPr sz="7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4800600"/>
            <a:ext cx="9418320" cy="1691640"/>
          </a:xfrm>
        </p:spPr>
        <p:txBody>
          <a:bodyPr anchor="t">
            <a:normAutofit/>
          </a:bodyPr>
          <a:lstStyle>
            <a:lvl1pPr marL="0" indent="0">
              <a:buNone/>
              <a:defRPr sz="2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F512-B34E-3B4C-8229-F2765CF9B503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D22B-73E6-4A49-9BD6-9339108C1DDE}" type="slidenum">
              <a:rPr lang="en-US" smtClean="0"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457200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61872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26480" y="1828800"/>
            <a:ext cx="4480560" cy="4351337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F512-B34E-3B4C-8229-F2765CF9B503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D22B-73E6-4A49-9BD6-9339108C1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61872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26480" y="1713655"/>
            <a:ext cx="4480560" cy="731520"/>
          </a:xfrm>
        </p:spPr>
        <p:txBody>
          <a:bodyPr anchor="b">
            <a:normAutofit/>
          </a:bodyPr>
          <a:lstStyle>
            <a:lvl1pPr marL="0" indent="0">
              <a:lnSpc>
                <a:spcPct val="95000"/>
              </a:lnSpc>
              <a:spcBef>
                <a:spcPts val="0"/>
              </a:spcBef>
              <a:buNone/>
              <a:defRPr lang="en-US" sz="2000" b="0" kern="1200" dirty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2000"/>
              </a:spcBef>
              <a:buFontTx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26480" y="2507550"/>
            <a:ext cx="4480560" cy="366465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F512-B34E-3B4C-8229-F2765CF9B503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D22B-73E6-4A49-9BD6-9339108C1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F512-B34E-3B4C-8229-F2765CF9B503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D22B-73E6-4A49-9BD6-9339108C1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F512-B34E-3B4C-8229-F2765CF9B503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D22B-73E6-4A49-9BD6-9339108C1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1248" y="457200"/>
            <a:ext cx="3200400" cy="1600197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04267" y="685800"/>
            <a:ext cx="6079066" cy="548640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1248" y="2099734"/>
            <a:ext cx="3200400" cy="3810001"/>
          </a:xfrm>
        </p:spPr>
        <p:txBody>
          <a:bodyPr>
            <a:normAutofit/>
          </a:bodyPr>
          <a:lstStyle>
            <a:lvl1pPr marL="0" indent="0">
              <a:lnSpc>
                <a:spcPct val="114000"/>
              </a:lnSpc>
              <a:spcBef>
                <a:spcPts val="800"/>
              </a:spcBef>
              <a:buNone/>
              <a:defRPr sz="13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F512-B34E-3B4C-8229-F2765CF9B503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D22B-73E6-4A49-9BD6-9339108C1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5105400"/>
            <a:ext cx="11292840" cy="17526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257800"/>
            <a:ext cx="9982200" cy="914400"/>
          </a:xfrm>
        </p:spPr>
        <p:txBody>
          <a:bodyPr anchor="b">
            <a:normAutofit/>
          </a:bodyPr>
          <a:lstStyle>
            <a:lvl1pPr>
              <a:defRPr sz="2800" b="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11292840" cy="5128923"/>
          </a:xfrm>
          <a:solidFill>
            <a:schemeClr val="accent1"/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6108589"/>
            <a:ext cx="9982200" cy="597011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800"/>
              </a:spcBef>
              <a:buNone/>
              <a:defRPr sz="1300">
                <a:solidFill>
                  <a:schemeClr val="bg1">
                    <a:lumMod val="8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EAF512-B34E-3B4C-8229-F2765CF9B503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A4D22B-73E6-4A49-9BD6-9339108C1DDE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61872" y="365760"/>
            <a:ext cx="9692640" cy="1325562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61872" y="1828800"/>
            <a:ext cx="8595360" cy="43513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10797542" y="998537"/>
            <a:ext cx="1904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 b="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fld id="{EFEAF512-B34E-3B4C-8229-F2765CF9B503}" type="datetimeFigureOut">
              <a:rPr lang="en-US" smtClean="0"/>
              <a:t>10/22/17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9959341" y="4046537"/>
            <a:ext cx="358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2">
                    <a:lumMod val="20000"/>
                    <a:lumOff val="8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292840" y="6172200"/>
            <a:ext cx="914400" cy="593725"/>
          </a:xfrm>
          <a:prstGeom prst="rect">
            <a:avLst/>
          </a:prstGeom>
        </p:spPr>
        <p:txBody>
          <a:bodyPr vert="horz" lIns="45720" tIns="45720" rIns="45720" bIns="45720" rtlCol="0" anchor="ctr">
            <a:normAutofit/>
          </a:bodyPr>
          <a:lstStyle>
            <a:lvl1pPr algn="ctr">
              <a:defRPr sz="3600">
                <a:solidFill>
                  <a:schemeClr val="tx2">
                    <a:lumMod val="60000"/>
                    <a:lumOff val="40000"/>
                  </a:schemeClr>
                </a:solidFill>
              </a:defRPr>
            </a:lvl1pPr>
          </a:lstStyle>
          <a:p>
            <a:fld id="{52A4D22B-73E6-4A49-9BD6-9339108C1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531028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 spc="-50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5000"/>
        </a:lnSpc>
        <a:spcBef>
          <a:spcPts val="1400"/>
        </a:spcBef>
        <a:spcAft>
          <a:spcPts val="200"/>
        </a:spcAft>
        <a:buClr>
          <a:schemeClr val="accent1"/>
        </a:buClr>
        <a:buSzPct val="80000"/>
        <a:buFont typeface="Arial" pitchFamily="34" charset="0"/>
        <a:buChar char="•"/>
        <a:defRPr sz="1800" kern="1200" spc="10" baseline="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300"/>
        </a:spcBef>
        <a:spcAft>
          <a:spcPts val="30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5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261871" y="758952"/>
            <a:ext cx="10552757" cy="4041648"/>
          </a:xfrm>
        </p:spPr>
        <p:txBody>
          <a:bodyPr>
            <a:normAutofit fontScale="90000"/>
          </a:bodyPr>
          <a:lstStyle/>
          <a:p>
            <a:r>
              <a:rPr lang="en-US" b="1" dirty="0" smtClean="0"/>
              <a:t>Aim: To </a:t>
            </a:r>
            <a:r>
              <a:rPr lang="en-US" b="1" dirty="0"/>
              <a:t>what extent did the Persians create a blue print for empire? </a:t>
            </a:r>
            <a:r>
              <a:rPr lang="en-US" dirty="0"/>
              <a:t/>
            </a:r>
            <a:br>
              <a:rPr lang="en-US" dirty="0"/>
            </a:br>
            <a:r>
              <a:rPr lang="en-US" b="1" dirty="0"/>
              <a:t> 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068619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Diversity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70 different ethnic groups within the empire</a:t>
            </a:r>
          </a:p>
          <a:p>
            <a:r>
              <a:rPr lang="en-US" dirty="0" smtClean="0"/>
              <a:t>Cultural borrowing and diffusion</a:t>
            </a:r>
          </a:p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27770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Rectangle 126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29" name="Rectangle 128">
            <a:extLst>
              <a:ext uri="{FF2B5EF4-FFF2-40B4-BE49-F238E27FC236}">
                <a16:creationId xmlns:a16="http://schemas.microsoft.com/office/drawing/2014/main" xmlns="" id="{C6D7B817-6658-466D-B7F8-851ED5C35E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1" name="Rectangle 130">
            <a:extLst>
              <a:ext uri="{FF2B5EF4-FFF2-40B4-BE49-F238E27FC236}">
                <a16:creationId xmlns:a16="http://schemas.microsoft.com/office/drawing/2014/main" xmlns="" id="{4A738E54-A6CC-407D-8D33-D6BEE9A4AF2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1" name="Shape 121"/>
          <p:cNvSpPr txBox="1">
            <a:spLocks noGrp="1"/>
          </p:cNvSpPr>
          <p:nvPr>
            <p:ph type="title"/>
          </p:nvPr>
        </p:nvSpPr>
        <p:spPr>
          <a:xfrm>
            <a:off x="1141080" y="319315"/>
            <a:ext cx="4954920" cy="1032454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ym typeface="Comic Sans MS"/>
              </a:rPr>
              <a:t>Trade</a:t>
            </a:r>
          </a:p>
        </p:txBody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275771" y="1524000"/>
            <a:ext cx="5941021" cy="4760912"/>
          </a:xfrm>
          <a:prstGeom prst="rect">
            <a:avLst/>
          </a:prstGeom>
        </p:spPr>
        <p:txBody>
          <a:bodyPr vert="horz" lIns="91440" tIns="45720" rIns="91440" bIns="45720" rtlCol="0" anchorCtr="0">
            <a:normAutofit lnSpcReduction="10000"/>
          </a:bodyPr>
          <a:lstStyle/>
          <a:p>
            <a:pPr>
              <a:buNone/>
            </a:pPr>
            <a:r>
              <a:rPr lang="en-US" sz="2800" dirty="0">
                <a:sym typeface="Comic Sans MS"/>
              </a:rPr>
              <a:t>Darius→ </a:t>
            </a:r>
          </a:p>
          <a:p>
            <a:pPr marL="609585">
              <a:buSzPct val="100000"/>
              <a:buFont typeface="Comic Sans MS"/>
            </a:pPr>
            <a:r>
              <a:rPr lang="en-US" sz="2800" dirty="0">
                <a:sym typeface="Comic Sans MS"/>
              </a:rPr>
              <a:t>standardized weights and measures and established a coinage system based on gold and silver. . </a:t>
            </a:r>
          </a:p>
          <a:p>
            <a:pPr marL="609585">
              <a:buSzPct val="100000"/>
              <a:buFont typeface="Comic Sans MS"/>
            </a:pPr>
            <a:r>
              <a:rPr lang="en-US" sz="2800" dirty="0">
                <a:sym typeface="Comic Sans MS"/>
              </a:rPr>
              <a:t> added a royal road from Susa in the Persian homeland to Sardis in the western part of Anatolia, a distance of some 1500 miles</a:t>
            </a:r>
          </a:p>
          <a:p>
            <a:pPr marL="609585">
              <a:buSzPct val="100000"/>
              <a:buFont typeface="Comic Sans MS"/>
            </a:pPr>
            <a:r>
              <a:rPr lang="en-US" sz="2800" dirty="0">
                <a:sym typeface="Comic Sans MS"/>
              </a:rPr>
              <a:t>Canal connecting Egypt to Babylonia </a:t>
            </a:r>
          </a:p>
          <a:p>
            <a:pPr>
              <a:buNone/>
            </a:pPr>
            <a:endParaRPr lang="en-US" dirty="0"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173373832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Rectangle 132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35" name="Rectangle 134">
            <a:extLst>
              <a:ext uri="{FF2B5EF4-FFF2-40B4-BE49-F238E27FC236}">
                <a16:creationId xmlns:a16="http://schemas.microsoft.com/office/drawing/2014/main" xmlns="" id="{FB58F153-2C05-4057-8926-C19588EB9EF2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7" name="Rectangle 136">
            <a:extLst>
              <a:ext uri="{FF2B5EF4-FFF2-40B4-BE49-F238E27FC236}">
                <a16:creationId xmlns:a16="http://schemas.microsoft.com/office/drawing/2014/main" xmlns="" id="{0796353C-A5F8-474B-9711-B70F2A2453FA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7" name="Shape 127"/>
          <p:cNvSpPr txBox="1">
            <a:spLocks noGrp="1"/>
          </p:cNvSpPr>
          <p:nvPr>
            <p:ph type="title"/>
          </p:nvPr>
        </p:nvSpPr>
        <p:spPr>
          <a:xfrm>
            <a:off x="6315076" y="365760"/>
            <a:ext cx="4639436" cy="13255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ym typeface="Comic Sans MS"/>
              </a:rPr>
              <a:t>Decline/Fall </a:t>
            </a:r>
          </a:p>
        </p:txBody>
      </p:sp>
      <p:sp>
        <p:nvSpPr>
          <p:cNvPr id="128" name="Shape 128"/>
          <p:cNvSpPr txBox="1">
            <a:spLocks noGrp="1"/>
          </p:cNvSpPr>
          <p:nvPr>
            <p:ph type="body" idx="1"/>
          </p:nvPr>
        </p:nvSpPr>
        <p:spPr>
          <a:xfrm>
            <a:off x="6315076" y="1828800"/>
            <a:ext cx="4677389" cy="4476750"/>
          </a:xfrm>
          <a:prstGeom prst="rect">
            <a:avLst/>
          </a:prstGeom>
        </p:spPr>
        <p:txBody>
          <a:bodyPr vert="horz" lIns="91440" tIns="45720" rIns="91440" bIns="45720" rtlCol="0" anchorCtr="0">
            <a:normAutofit/>
          </a:bodyPr>
          <a:lstStyle/>
          <a:p>
            <a:pPr marL="609585">
              <a:buSzPct val="100000"/>
              <a:buFont typeface="Comic Sans MS"/>
            </a:pPr>
            <a:r>
              <a:rPr lang="en-US" sz="2400" dirty="0">
                <a:sym typeface="Comic Sans MS"/>
              </a:rPr>
              <a:t> Greek city-states at the western edge of the Anatolian Peninsula rebelled</a:t>
            </a:r>
          </a:p>
          <a:p>
            <a:pPr marL="609585">
              <a:buSzPct val="100000"/>
              <a:buFont typeface="Comic Sans MS"/>
            </a:pPr>
            <a:r>
              <a:rPr lang="en-US" sz="2400" dirty="0">
                <a:sym typeface="Comic Sans MS"/>
              </a:rPr>
              <a:t>Defeated at Marathon in 490 BCE by the Greeks </a:t>
            </a:r>
          </a:p>
          <a:p>
            <a:pPr marL="609585">
              <a:buSzPct val="100000"/>
              <a:buFont typeface="Comic Sans MS"/>
            </a:pPr>
            <a:r>
              <a:rPr lang="en-US" sz="2400" dirty="0">
                <a:sym typeface="Comic Sans MS"/>
              </a:rPr>
              <a:t>Xerxes, son of Darius, defeated by the Greeks </a:t>
            </a:r>
          </a:p>
          <a:p>
            <a:pPr marL="609585">
              <a:buSzPct val="100000"/>
              <a:buFont typeface="Comic Sans MS"/>
            </a:pPr>
            <a:r>
              <a:rPr lang="en-US" sz="2400" dirty="0">
                <a:sym typeface="Comic Sans MS"/>
              </a:rPr>
              <a:t>Ineffective rulers</a:t>
            </a:r>
          </a:p>
          <a:p>
            <a:pPr marL="609585">
              <a:buSzPct val="100000"/>
              <a:buFont typeface="Comic Sans MS"/>
            </a:pPr>
            <a:r>
              <a:rPr lang="en-US" sz="2400" dirty="0">
                <a:sym typeface="Comic Sans MS"/>
              </a:rPr>
              <a:t>Alexander the Great defeated the last Persian Emperor </a:t>
            </a:r>
          </a:p>
        </p:txBody>
      </p:sp>
    </p:spTree>
    <p:extLst>
      <p:ext uri="{BB962C8B-B14F-4D97-AF65-F5344CB8AC3E}">
        <p14:creationId xmlns:p14="http://schemas.microsoft.com/office/powerpoint/2010/main" val="20893089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Why do we have 15 different executive departments, with hundreds of agencies 	under their control?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934531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75771" y="174172"/>
            <a:ext cx="11814629" cy="6444342"/>
          </a:xfrm>
        </p:spPr>
        <p:txBody>
          <a:bodyPr>
            <a:normAutofit/>
          </a:bodyPr>
          <a:lstStyle/>
          <a:p>
            <a:r>
              <a:rPr lang="en-US" b="1" dirty="0"/>
              <a:t>Department of </a:t>
            </a:r>
            <a:r>
              <a:rPr lang="en-US" b="1" dirty="0" smtClean="0"/>
              <a:t>State</a:t>
            </a:r>
            <a:r>
              <a:rPr lang="en-US" dirty="0" smtClean="0"/>
              <a:t> 				</a:t>
            </a:r>
          </a:p>
          <a:p>
            <a:r>
              <a:rPr lang="en-US" b="1" dirty="0" smtClean="0"/>
              <a:t>Department of Agriculture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Department </a:t>
            </a:r>
            <a:r>
              <a:rPr lang="en-US" b="1" dirty="0"/>
              <a:t>of the </a:t>
            </a:r>
            <a:r>
              <a:rPr lang="en-US" b="1" dirty="0" smtClean="0"/>
              <a:t>Treasury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Department </a:t>
            </a:r>
            <a:r>
              <a:rPr lang="en-US" b="1" dirty="0"/>
              <a:t>of </a:t>
            </a:r>
            <a:r>
              <a:rPr lang="en-US" b="1" dirty="0" smtClean="0"/>
              <a:t>Defense</a:t>
            </a:r>
            <a:r>
              <a:rPr lang="en-US" dirty="0" smtClean="0"/>
              <a:t> 			</a:t>
            </a:r>
          </a:p>
          <a:p>
            <a:r>
              <a:rPr lang="en-US" b="1" dirty="0" smtClean="0"/>
              <a:t>Department of Energy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Department </a:t>
            </a:r>
            <a:r>
              <a:rPr lang="en-US" b="1" dirty="0"/>
              <a:t>of </a:t>
            </a:r>
            <a:r>
              <a:rPr lang="en-US" b="1" dirty="0" smtClean="0"/>
              <a:t>Justice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Department </a:t>
            </a:r>
            <a:r>
              <a:rPr lang="en-US" b="1" dirty="0"/>
              <a:t>of the </a:t>
            </a:r>
            <a:r>
              <a:rPr lang="en-US" b="1" dirty="0" smtClean="0"/>
              <a:t>Interior</a:t>
            </a:r>
            <a:r>
              <a:rPr lang="en-US" dirty="0" smtClean="0"/>
              <a:t>		          </a:t>
            </a:r>
          </a:p>
          <a:p>
            <a:r>
              <a:rPr lang="en-US" b="1" dirty="0" smtClean="0"/>
              <a:t>Department </a:t>
            </a:r>
            <a:r>
              <a:rPr lang="en-US" b="1" dirty="0"/>
              <a:t>of Housing and Urban </a:t>
            </a:r>
            <a:r>
              <a:rPr lang="en-US" b="1" dirty="0" smtClean="0"/>
              <a:t>Development</a:t>
            </a:r>
            <a:endParaRPr lang="en-US" dirty="0" smtClean="0"/>
          </a:p>
          <a:p>
            <a:r>
              <a:rPr lang="en-US" dirty="0" smtClean="0"/>
              <a:t> </a:t>
            </a:r>
            <a:r>
              <a:rPr lang="en-US" b="1" dirty="0"/>
              <a:t>Department of </a:t>
            </a:r>
            <a:r>
              <a:rPr lang="en-US" b="1" dirty="0" smtClean="0"/>
              <a:t>Transportation</a:t>
            </a:r>
            <a:r>
              <a:rPr lang="en-US" dirty="0" smtClean="0"/>
              <a:t> 		</a:t>
            </a:r>
          </a:p>
          <a:p>
            <a:r>
              <a:rPr lang="en-US" b="1" dirty="0" smtClean="0"/>
              <a:t>Department </a:t>
            </a:r>
            <a:r>
              <a:rPr lang="en-US" b="1" dirty="0"/>
              <a:t>of </a:t>
            </a:r>
            <a:r>
              <a:rPr lang="en-US" b="1" dirty="0" smtClean="0"/>
              <a:t>Education</a:t>
            </a:r>
            <a:r>
              <a:rPr lang="en-US" dirty="0" smtClean="0"/>
              <a:t> 			</a:t>
            </a:r>
          </a:p>
          <a:p>
            <a:r>
              <a:rPr lang="en-US" b="1" dirty="0" smtClean="0"/>
              <a:t>Department </a:t>
            </a:r>
            <a:r>
              <a:rPr lang="en-US" b="1" dirty="0"/>
              <a:t>of Veterans </a:t>
            </a:r>
            <a:r>
              <a:rPr lang="en-US" b="1" dirty="0" smtClean="0"/>
              <a:t>Affairs</a:t>
            </a:r>
            <a:r>
              <a:rPr lang="en-US" dirty="0" smtClean="0"/>
              <a:t> 	</a:t>
            </a:r>
          </a:p>
          <a:p>
            <a:r>
              <a:rPr lang="en-US" b="1" dirty="0"/>
              <a:t>Department of </a:t>
            </a:r>
            <a:r>
              <a:rPr lang="en-US" b="1" dirty="0" smtClean="0"/>
              <a:t>Homeland Security</a:t>
            </a:r>
            <a:r>
              <a:rPr lang="en-US" dirty="0" smtClean="0"/>
              <a:t> </a:t>
            </a:r>
          </a:p>
          <a:p>
            <a:r>
              <a:rPr lang="en-US" b="1" dirty="0" smtClean="0"/>
              <a:t>Department </a:t>
            </a:r>
            <a:r>
              <a:rPr lang="en-US" b="1" dirty="0"/>
              <a:t>of Commerce Department of Labor</a:t>
            </a:r>
            <a:r>
              <a:rPr lang="en-US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905870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415600" y="593366"/>
            <a:ext cx="11360800" cy="1351547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r>
              <a:rPr lang="en" dirty="0">
                <a:latin typeface="+mn-lt"/>
                <a:ea typeface="Comic Sans MS"/>
                <a:cs typeface="Comic Sans MS"/>
                <a:sym typeface="Comic Sans MS"/>
              </a:rPr>
              <a:t>The Persian Empire 563 </a:t>
            </a:r>
            <a:r>
              <a:rPr lang="en" dirty="0" smtClean="0">
                <a:latin typeface="+mn-lt"/>
                <a:ea typeface="Comic Sans MS"/>
                <a:cs typeface="Comic Sans MS"/>
                <a:sym typeface="Comic Sans MS"/>
              </a:rPr>
              <a:t>BCE-</a:t>
            </a:r>
            <a:r>
              <a:rPr lang="en-US" dirty="0" smtClean="0">
                <a:latin typeface="+mn-lt"/>
                <a:ea typeface="Comic Sans MS"/>
                <a:cs typeface="Comic Sans MS"/>
                <a:sym typeface="Comic Sans MS"/>
              </a:rPr>
              <a:t>323 BCE	</a:t>
            </a:r>
            <a:r>
              <a:rPr lang="is-IS" dirty="0" smtClean="0">
                <a:latin typeface="+mn-lt"/>
                <a:ea typeface="Comic Sans MS"/>
                <a:cs typeface="Comic Sans MS"/>
                <a:sym typeface="Comic Sans MS"/>
              </a:rPr>
              <a:t>…224</a:t>
            </a:r>
            <a:r>
              <a:rPr lang="en" dirty="0" smtClean="0">
                <a:latin typeface="+mn-lt"/>
                <a:ea typeface="Comic Sans MS"/>
                <a:cs typeface="Comic Sans MS"/>
                <a:sym typeface="Comic Sans MS"/>
              </a:rPr>
              <a:t> CE</a:t>
            </a:r>
            <a:r>
              <a:rPr lang="en-US" dirty="0" smtClean="0">
                <a:latin typeface="+mn-lt"/>
                <a:ea typeface="Comic Sans MS"/>
                <a:cs typeface="Comic Sans MS"/>
                <a:sym typeface="Comic Sans MS"/>
              </a:rPr>
              <a:t>-651 CE</a:t>
            </a:r>
            <a:endParaRPr lang="en" dirty="0">
              <a:latin typeface="+mn-lt"/>
              <a:ea typeface="Comic Sans MS"/>
              <a:cs typeface="Comic Sans MS"/>
              <a:sym typeface="Comic Sans MS"/>
            </a:endParaRPr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415600" y="2302800"/>
            <a:ext cx="11360800" cy="4555200"/>
          </a:xfrm>
          <a:prstGeom prst="rect">
            <a:avLst/>
          </a:prstGeom>
        </p:spPr>
        <p:txBody>
          <a:bodyPr vert="horz" lIns="121900" tIns="121900" rIns="121900" bIns="121900" rtlCol="0" anchor="t" anchorCtr="0">
            <a:noAutofit/>
          </a:bodyPr>
          <a:lstStyle/>
          <a:p>
            <a:pPr>
              <a:buNone/>
            </a:pPr>
            <a:r>
              <a:rPr lang="en" sz="3200" dirty="0">
                <a:ea typeface="Comic Sans MS"/>
                <a:cs typeface="Comic Sans MS"/>
                <a:sym typeface="Comic Sans MS"/>
              </a:rPr>
              <a:t>Location</a:t>
            </a:r>
          </a:p>
          <a:p>
            <a:pPr>
              <a:buNone/>
            </a:pPr>
            <a:r>
              <a:rPr lang="en" sz="3200" dirty="0">
                <a:ea typeface="Comic Sans MS"/>
                <a:cs typeface="Comic Sans MS"/>
                <a:sym typeface="Comic Sans MS"/>
              </a:rPr>
              <a:t>A group from Inner Eurasia who arrived in the area of Mesopotamia that is now known as Iran sometime between 1500 and 1000 BCE. </a:t>
            </a:r>
          </a:p>
        </p:txBody>
      </p:sp>
    </p:spTree>
    <p:extLst>
      <p:ext uri="{BB962C8B-B14F-4D97-AF65-F5344CB8AC3E}">
        <p14:creationId xmlns:p14="http://schemas.microsoft.com/office/powerpoint/2010/main" val="126619018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 rotWithShape="1">
          <a:blip r:embed="rId2"/>
          <a:srcRect l="12843" r="17532" b="2"/>
          <a:stretch/>
        </p:blipFill>
        <p:spPr>
          <a:xfrm>
            <a:off x="6096003" y="10"/>
            <a:ext cx="1951087" cy="3355932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93639" y="275771"/>
            <a:ext cx="4835635" cy="1242786"/>
          </a:xfrm>
        </p:spPr>
        <p:txBody>
          <a:bodyPr>
            <a:normAutofit/>
          </a:bodyPr>
          <a:lstStyle/>
          <a:p>
            <a:r>
              <a:rPr lang="en-US" sz="4000" smtClean="0"/>
              <a:t>Cyrus the Great</a:t>
            </a:r>
            <a:endParaRPr lang="en-US" sz="400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04671" y="1518557"/>
            <a:ext cx="4824603" cy="4661580"/>
          </a:xfrm>
        </p:spPr>
        <p:txBody>
          <a:bodyPr>
            <a:noAutofit/>
          </a:bodyPr>
          <a:lstStyle/>
          <a:p>
            <a:pPr marL="457200" lvl="0" indent="-381000">
              <a:spcBef>
                <a:spcPts val="0"/>
              </a:spcBef>
              <a:buSzPct val="100000"/>
              <a:buFont typeface="Comic Sans MS"/>
            </a:pPr>
            <a:r>
              <a:rPr lang="en" sz="2800" dirty="0" smtClean="0">
                <a:ea typeface="Comic Sans MS"/>
                <a:cs typeface="Comic Sans MS"/>
                <a:sym typeface="Comic Sans MS"/>
              </a:rPr>
              <a:t>In </a:t>
            </a:r>
            <a:r>
              <a:rPr lang="en" sz="2800" dirty="0">
                <a:ea typeface="Comic Sans MS"/>
                <a:cs typeface="Comic Sans MS"/>
                <a:sym typeface="Comic Sans MS"/>
              </a:rPr>
              <a:t>550 BCE, led a successful revolt against the Medes</a:t>
            </a:r>
          </a:p>
          <a:p>
            <a:pPr marL="457200" lvl="0" indent="-381000">
              <a:spcBef>
                <a:spcPts val="0"/>
              </a:spcBef>
              <a:buSzPct val="100000"/>
              <a:buFont typeface="Comic Sans MS"/>
            </a:pPr>
            <a:r>
              <a:rPr lang="en" sz="2800" dirty="0">
                <a:ea typeface="Comic Sans MS"/>
                <a:cs typeface="Comic Sans MS"/>
                <a:sym typeface="Comic Sans MS"/>
              </a:rPr>
              <a:t>Clan was called the </a:t>
            </a:r>
            <a:r>
              <a:rPr lang="en" sz="2800" dirty="0" err="1">
                <a:ea typeface="Comic Sans MS"/>
                <a:cs typeface="Comic Sans MS"/>
                <a:sym typeface="Comic Sans MS"/>
              </a:rPr>
              <a:t>Achaemenids</a:t>
            </a:r>
            <a:endParaRPr lang="en" sz="2800" dirty="0">
              <a:ea typeface="Comic Sans MS"/>
              <a:cs typeface="Comic Sans MS"/>
              <a:sym typeface="Comic Sans MS"/>
            </a:endParaRPr>
          </a:p>
          <a:p>
            <a:pPr marL="457200" lvl="0" indent="-381000">
              <a:spcBef>
                <a:spcPts val="0"/>
              </a:spcBef>
              <a:buSzPct val="100000"/>
              <a:buFont typeface="Comic Sans MS"/>
            </a:pPr>
            <a:r>
              <a:rPr lang="en" sz="2800" dirty="0">
                <a:ea typeface="Comic Sans MS"/>
                <a:cs typeface="Comic Sans MS"/>
                <a:sym typeface="Comic Sans MS"/>
              </a:rPr>
              <a:t>Conquered Anatolia (Turkey), Greek city-states, Syria and Babylon </a:t>
            </a:r>
          </a:p>
          <a:p>
            <a:pPr marL="457200" lvl="0" indent="-381000">
              <a:spcBef>
                <a:spcPts val="0"/>
              </a:spcBef>
              <a:buSzPct val="100000"/>
              <a:buFont typeface="Comic Sans MS"/>
            </a:pPr>
            <a:r>
              <a:rPr lang="en" sz="2800" dirty="0">
                <a:ea typeface="Comic Sans MS"/>
                <a:cs typeface="Comic Sans MS"/>
                <a:sym typeface="Comic Sans MS"/>
              </a:rPr>
              <a:t>Tolerant of others, created first Human Rights declaration </a:t>
            </a:r>
          </a:p>
          <a:p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1239750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Rectangle 11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20" name="Rectangle 119">
            <a:extLst>
              <a:ext uri="{FF2B5EF4-FFF2-40B4-BE49-F238E27FC236}">
                <a16:creationId xmlns:a16="http://schemas.microsoft.com/office/drawing/2014/main" xmlns="" id="{C6D7B817-6658-466D-B7F8-851ED5C35E6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2" name="Rectangle 121">
            <a:extLst>
              <a:ext uri="{FF2B5EF4-FFF2-40B4-BE49-F238E27FC236}">
                <a16:creationId xmlns:a16="http://schemas.microsoft.com/office/drawing/2014/main" xmlns="" id="{DAD33F45-BE95-40A2-80F0-F4F764E8BCB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095999" y="0"/>
            <a:ext cx="1951087" cy="335594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3" name="Shape 103"/>
          <p:cNvSpPr txBox="1">
            <a:spLocks noGrp="1"/>
          </p:cNvSpPr>
          <p:nvPr>
            <p:ph type="body" idx="1"/>
          </p:nvPr>
        </p:nvSpPr>
        <p:spPr>
          <a:xfrm>
            <a:off x="635698" y="630918"/>
            <a:ext cx="4824603" cy="3865562"/>
          </a:xfrm>
          <a:prstGeom prst="rect">
            <a:avLst/>
          </a:prstGeom>
        </p:spPr>
        <p:txBody>
          <a:bodyPr vert="horz" lIns="91440" tIns="45720" rIns="91440" bIns="45720" rtlCol="0" anchorCtr="0">
            <a:noAutofit/>
          </a:bodyPr>
          <a:lstStyle/>
          <a:p>
            <a:pPr>
              <a:buNone/>
            </a:pPr>
            <a:r>
              <a:rPr lang="en-US" sz="3200" b="1" dirty="0">
                <a:sym typeface="Comic Sans MS"/>
              </a:rPr>
              <a:t>Cambyses (son of Cyrus)</a:t>
            </a:r>
          </a:p>
          <a:p>
            <a:pPr marL="609585">
              <a:buSzPct val="100000"/>
              <a:buFont typeface="Comic Sans MS"/>
            </a:pPr>
            <a:r>
              <a:rPr lang="en-US" sz="3200" dirty="0">
                <a:sym typeface="Comic Sans MS"/>
              </a:rPr>
              <a:t>Conquered Egypt </a:t>
            </a:r>
          </a:p>
          <a:p>
            <a:pPr>
              <a:buNone/>
            </a:pPr>
            <a:r>
              <a:rPr lang="en-US" sz="3200" b="1" dirty="0">
                <a:sym typeface="Comic Sans MS"/>
              </a:rPr>
              <a:t>Darius </a:t>
            </a:r>
            <a:r>
              <a:rPr lang="en-US" sz="3200" b="1" dirty="0" smtClean="0">
                <a:sym typeface="Comic Sans MS"/>
              </a:rPr>
              <a:t>I (the Great)</a:t>
            </a:r>
            <a:r>
              <a:rPr lang="en-US" sz="3200" dirty="0" smtClean="0">
                <a:sym typeface="Comic Sans MS"/>
              </a:rPr>
              <a:t> </a:t>
            </a:r>
            <a:r>
              <a:rPr lang="en-US" sz="3200" dirty="0">
                <a:sym typeface="Comic Sans MS"/>
              </a:rPr>
              <a:t>522-486 BCE</a:t>
            </a:r>
          </a:p>
          <a:p>
            <a:pPr marL="609585">
              <a:buSzPct val="100000"/>
              <a:buFont typeface="Comic Sans MS"/>
            </a:pPr>
            <a:r>
              <a:rPr lang="en-US" sz="3200" dirty="0">
                <a:sym typeface="Comic Sans MS"/>
              </a:rPr>
              <a:t>pushed the Persian borders to the Indus River valley in the east. </a:t>
            </a:r>
          </a:p>
          <a:p>
            <a:pPr marL="609585">
              <a:buSzPct val="100000"/>
              <a:buFont typeface="Comic Sans MS"/>
            </a:pPr>
            <a:r>
              <a:rPr lang="en-US" sz="3200" dirty="0">
                <a:sym typeface="Comic Sans MS"/>
              </a:rPr>
              <a:t>Persians controlled the largest empire the world had ever seen. </a:t>
            </a:r>
          </a:p>
        </p:txBody>
      </p:sp>
    </p:spTree>
    <p:extLst>
      <p:ext uri="{BB962C8B-B14F-4D97-AF65-F5344CB8AC3E}">
        <p14:creationId xmlns:p14="http://schemas.microsoft.com/office/powerpoint/2010/main" val="190080397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2" name="Rectangle 11">
            <a:extLst>
              <a:ext uri="{FF2B5EF4-FFF2-40B4-BE49-F238E27FC236}">
                <a16:creationId xmlns="" xmlns:a16="http://schemas.microsoft.com/office/drawing/2014/main" id="{21FFDA05-9640-4040-B33E-D46FD04434DB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07471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17" name="Rectangle 116">
            <a:extLst>
              <a:ext uri="{FF2B5EF4-FFF2-40B4-BE49-F238E27FC236}">
                <a16:creationId xmlns:a16="http://schemas.microsoft.com/office/drawing/2014/main" xmlns="" id="{5B6D324E-2D03-4162-AF1E-D5E32234E254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9" name="Rectangle 118">
            <a:extLst>
              <a:ext uri="{FF2B5EF4-FFF2-40B4-BE49-F238E27FC236}">
                <a16:creationId xmlns:a16="http://schemas.microsoft.com/office/drawing/2014/main" xmlns="" id="{50CF6C96-4596-4D83-A9F9-A3AB22AB4D89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9" name="Shape 109"/>
          <p:cNvSpPr txBox="1">
            <a:spLocks noGrp="1"/>
          </p:cNvSpPr>
          <p:nvPr>
            <p:ph type="title"/>
          </p:nvPr>
        </p:nvSpPr>
        <p:spPr>
          <a:xfrm>
            <a:off x="6420464" y="365760"/>
            <a:ext cx="4534047" cy="13255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ym typeface="Comic Sans MS"/>
              </a:rPr>
              <a:t>Organization </a:t>
            </a:r>
          </a:p>
          <a:p>
            <a:pPr>
              <a:spcBef>
                <a:spcPct val="0"/>
              </a:spcBef>
            </a:pPr>
            <a:endParaRPr lang="en-US" dirty="0"/>
          </a:p>
        </p:txBody>
      </p:sp>
      <p:sp>
        <p:nvSpPr>
          <p:cNvPr id="110" name="Shape 110"/>
          <p:cNvSpPr txBox="1">
            <a:spLocks noGrp="1"/>
          </p:cNvSpPr>
          <p:nvPr>
            <p:ph type="body" idx="1"/>
          </p:nvPr>
        </p:nvSpPr>
        <p:spPr>
          <a:xfrm>
            <a:off x="6420463" y="1828800"/>
            <a:ext cx="4572002" cy="4351337"/>
          </a:xfrm>
          <a:prstGeom prst="rect">
            <a:avLst/>
          </a:prstGeom>
        </p:spPr>
        <p:txBody>
          <a:bodyPr vert="horz" lIns="91440" tIns="45720" rIns="91440" bIns="45720" rtlCol="0" anchorCtr="0">
            <a:normAutofit fontScale="92500" lnSpcReduction="10000"/>
          </a:bodyPr>
          <a:lstStyle/>
          <a:p>
            <a:pPr marL="609585">
              <a:buSzPct val="100000"/>
              <a:buFont typeface="Comic Sans MS"/>
            </a:pPr>
            <a:r>
              <a:rPr lang="en-US" sz="2800" dirty="0">
                <a:sym typeface="Comic Sans MS"/>
              </a:rPr>
              <a:t>Darius I organized the empire and established twenty provinces </a:t>
            </a:r>
            <a:r>
              <a:rPr lang="en-US" sz="2800" b="1" dirty="0">
                <a:sym typeface="Comic Sans MS"/>
              </a:rPr>
              <a:t>(called satrapies)</a:t>
            </a:r>
          </a:p>
          <a:p>
            <a:pPr marL="609585">
              <a:buSzPct val="100000"/>
              <a:buFont typeface="Comic Sans MS"/>
            </a:pPr>
            <a:r>
              <a:rPr lang="en-US" sz="2800" dirty="0">
                <a:sym typeface="Comic Sans MS"/>
              </a:rPr>
              <a:t>Each Satrap had its own governor, military commander, and treasurer, who reported separately to the king. </a:t>
            </a:r>
            <a:endParaRPr lang="en-US" sz="2800" dirty="0" smtClean="0">
              <a:sym typeface="Comic Sans MS"/>
            </a:endParaRPr>
          </a:p>
          <a:p>
            <a:pPr marL="609585">
              <a:buSzPct val="100000"/>
              <a:buFont typeface="Comic Sans MS"/>
            </a:pPr>
            <a:r>
              <a:rPr lang="en-US" sz="2800" dirty="0" smtClean="0">
                <a:sym typeface="Comic Sans MS"/>
              </a:rPr>
              <a:t>Light taxes</a:t>
            </a:r>
            <a:r>
              <a:rPr lang="en-US" sz="2800" smtClean="0">
                <a:sym typeface="Comic Sans MS"/>
              </a:rPr>
              <a:t>, local </a:t>
            </a:r>
            <a:r>
              <a:rPr lang="en-US" sz="2800" dirty="0" smtClean="0">
                <a:sym typeface="Comic Sans MS"/>
              </a:rPr>
              <a:t>leaders </a:t>
            </a:r>
            <a:r>
              <a:rPr lang="en-US" sz="2800" smtClean="0">
                <a:sym typeface="Comic Sans MS"/>
              </a:rPr>
              <a:t>pledged loyalty to Persian king</a:t>
            </a:r>
            <a:endParaRPr lang="en-US" sz="2800" dirty="0">
              <a:sym typeface="Comic Sans MS"/>
            </a:endParaRPr>
          </a:p>
          <a:p>
            <a:pPr>
              <a:buNone/>
            </a:pPr>
            <a:endParaRPr lang="en-US" dirty="0"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384152596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12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white">
          <a:xfrm>
            <a:off x="0" y="0"/>
            <a:ext cx="12192000" cy="685800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</p:sp>
      <p:sp>
        <p:nvSpPr>
          <p:cNvPr id="123" name="Rectangle 122">
            <a:extLst>
              <a:ext uri="{FF2B5EF4-FFF2-40B4-BE49-F238E27FC236}">
                <a16:creationId xmlns:a16="http://schemas.microsoft.com/office/drawing/2014/main" xmlns="" id="{344C5F8A-F34F-401A-A9CA-A9F426356CCD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5" name="Rectangle 124">
            <a:extLst>
              <a:ext uri="{FF2B5EF4-FFF2-40B4-BE49-F238E27FC236}">
                <a16:creationId xmlns:a16="http://schemas.microsoft.com/office/drawing/2014/main" xmlns="" id="{B632AE7B-9F64-4DA0-908C-FF0274747A55}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292840" y="0"/>
            <a:ext cx="914400" cy="6858000"/>
          </a:xfrm>
          <a:prstGeom prst="rect">
            <a:avLst/>
          </a:prstGeom>
          <a:solidFill>
            <a:schemeClr val="tx2">
              <a:lumMod val="75000"/>
              <a:alpha val="9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5120050" y="365760"/>
            <a:ext cx="5842918" cy="132556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pPr>
              <a:spcBef>
                <a:spcPct val="0"/>
              </a:spcBef>
            </a:pPr>
            <a:r>
              <a:rPr lang="en-US" dirty="0">
                <a:sym typeface="Comic Sans MS"/>
              </a:rPr>
              <a:t>Religion </a:t>
            </a: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5267093" y="2057082"/>
            <a:ext cx="5860811" cy="4351337"/>
          </a:xfrm>
          <a:prstGeom prst="rect">
            <a:avLst/>
          </a:prstGeom>
        </p:spPr>
        <p:txBody>
          <a:bodyPr vert="horz" lIns="91440" tIns="45720" rIns="91440" bIns="45720" rtlCol="0" anchorCtr="0">
            <a:normAutofit lnSpcReduction="10000"/>
          </a:bodyPr>
          <a:lstStyle/>
          <a:p>
            <a:pPr marL="609585">
              <a:buSzPct val="100000"/>
              <a:buFont typeface="Comic Sans MS"/>
            </a:pPr>
            <a:r>
              <a:rPr lang="en-US" sz="2800" b="1" dirty="0">
                <a:sym typeface="Comic Sans MS"/>
              </a:rPr>
              <a:t>Zoroastrianism</a:t>
            </a:r>
            <a:r>
              <a:rPr lang="en-US" sz="2800" dirty="0">
                <a:sym typeface="Comic Sans MS"/>
              </a:rPr>
              <a:t>→ taught that there were two deities, Ahura Mazda, the god of light and truth and Ahriman, the god of darkness and evil. Constant struggle between </a:t>
            </a:r>
            <a:r>
              <a:rPr lang="en-US" sz="2800" dirty="0" smtClean="0">
                <a:sym typeface="Comic Sans MS"/>
              </a:rPr>
              <a:t>			the </a:t>
            </a:r>
            <a:r>
              <a:rPr lang="en-US" sz="2800" dirty="0">
                <a:sym typeface="Comic Sans MS"/>
              </a:rPr>
              <a:t>two. </a:t>
            </a:r>
            <a:endParaRPr lang="en-US" sz="2800" dirty="0" smtClean="0">
              <a:sym typeface="Comic Sans MS"/>
            </a:endParaRPr>
          </a:p>
          <a:p>
            <a:pPr marL="609585">
              <a:buSzPct val="100000"/>
              <a:buFont typeface="Comic Sans MS"/>
            </a:pPr>
            <a:endParaRPr lang="en-US" sz="2800" dirty="0">
              <a:sym typeface="Comic Sans MS"/>
            </a:endParaRPr>
          </a:p>
          <a:p>
            <a:pPr marL="609585">
              <a:buSzPct val="100000"/>
              <a:buFont typeface="Comic Sans MS"/>
            </a:pPr>
            <a:endParaRPr lang="en-US" sz="2800" dirty="0" smtClean="0">
              <a:sym typeface="Comic Sans MS"/>
            </a:endParaRPr>
          </a:p>
          <a:p>
            <a:pPr marL="609585">
              <a:buSzPct val="100000"/>
              <a:buFont typeface="Comic Sans MS"/>
            </a:pPr>
            <a:r>
              <a:rPr lang="en-US" sz="2800" dirty="0">
                <a:sym typeface="Comic Sans MS"/>
              </a:rPr>
              <a:t>I</a:t>
            </a:r>
            <a:r>
              <a:rPr lang="en-US" sz="2800" dirty="0" smtClean="0">
                <a:sym typeface="Comic Sans MS"/>
              </a:rPr>
              <a:t>nfluences Judaism, Christianity </a:t>
            </a:r>
            <a:endParaRPr lang="en-US" sz="2800" dirty="0">
              <a:sym typeface="Comic Sans MS"/>
            </a:endParaRPr>
          </a:p>
          <a:p>
            <a:pPr>
              <a:buNone/>
            </a:pPr>
            <a:endParaRPr lang="en-US" dirty="0">
              <a:sym typeface="Comic Sans MS"/>
            </a:endParaRPr>
          </a:p>
        </p:txBody>
      </p:sp>
    </p:spTree>
    <p:extLst>
      <p:ext uri="{BB962C8B-B14F-4D97-AF65-F5344CB8AC3E}">
        <p14:creationId xmlns:p14="http://schemas.microsoft.com/office/powerpoint/2010/main" val="2149189350"/>
      </p:ext>
    </p:extLst>
  </p:cSld>
  <p:clrMapOvr>
    <a:masterClrMapping/>
  </p:clrMapOvr>
</p:sld>
</file>

<file path=ppt/theme/theme1.xml><?xml version="1.0" encoding="utf-8"?>
<a:theme xmlns:a="http://schemas.openxmlformats.org/drawingml/2006/main" name="View">
  <a:themeElements>
    <a:clrScheme name="View">
      <a:dk1>
        <a:srgbClr val="000000"/>
      </a:dk1>
      <a:lt1>
        <a:srgbClr val="FFFFFF"/>
      </a:lt1>
      <a:dk2>
        <a:srgbClr val="46464A"/>
      </a:dk2>
      <a:lt2>
        <a:srgbClr val="D6D3CC"/>
      </a:lt2>
      <a:accent1>
        <a:srgbClr val="6F6F74"/>
      </a:accent1>
      <a:accent2>
        <a:srgbClr val="92A9B9"/>
      </a:accent2>
      <a:accent3>
        <a:srgbClr val="A7B789"/>
      </a:accent3>
      <a:accent4>
        <a:srgbClr val="B9A489"/>
      </a:accent4>
      <a:accent5>
        <a:srgbClr val="8D6374"/>
      </a:accent5>
      <a:accent6>
        <a:srgbClr val="9B7362"/>
      </a:accent6>
      <a:hlink>
        <a:srgbClr val="67AABF"/>
      </a:hlink>
      <a:folHlink>
        <a:srgbClr val="ABAFA5"/>
      </a:folHlink>
    </a:clrScheme>
    <a:fontScheme name="View">
      <a:maj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Schoolbook" panose="020406040505050203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iew">
      <a:fillStyleLst>
        <a:solidFill>
          <a:schemeClr val="phClr"/>
        </a:solidFill>
        <a:solidFill>
          <a:schemeClr val="phClr">
            <a:tint val="60000"/>
            <a:satMod val="120000"/>
          </a:schemeClr>
        </a:solidFill>
        <a:solidFill>
          <a:schemeClr val="phClr">
            <a:shade val="75000"/>
            <a:satMod val="16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3970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95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5240" dir="5400000" algn="tl" rotWithShape="0">
              <a:srgbClr val="000000">
                <a:alpha val="7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9525" prstMaterial="flat">
            <a:bevelT w="0" h="0" prst="coolSlant"/>
            <a:contourClr>
              <a:schemeClr val="phClr">
                <a:shade val="35000"/>
                <a:satMod val="130000"/>
              </a:schemeClr>
            </a:contourClr>
          </a:sp3d>
        </a:effectStyle>
        <a:effectStyle>
          <a:effectLst>
            <a:outerShdw blurRad="76200" dist="25400" dir="5400000" algn="tl" rotWithShape="0">
              <a:srgbClr val="000000">
                <a:alpha val="5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9050" prstMaterial="flat">
            <a:bevelT w="0" h="0" prst="coolSlant"/>
            <a:contourClr>
              <a:schemeClr val="phClr">
                <a:shade val="25000"/>
                <a:satMod val="14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4000"/>
                <a:shade val="98000"/>
                <a:satMod val="130000"/>
                <a:lumMod val="102000"/>
              </a:schemeClr>
            </a:gs>
            <a:gs pos="100000">
              <a:schemeClr val="phClr">
                <a:tint val="98000"/>
                <a:shade val="78000"/>
                <a:satMod val="14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iew" id="{BA0EB5A6-F2D4-4F82-977B-64ADEE4A2A69}" vid="{3969A8A2-35DB-4E3B-8885-16FD2056867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View</Template>
  <TotalTime>31</TotalTime>
  <Words>323</Words>
  <Application>Microsoft Macintosh PowerPoint</Application>
  <PresentationFormat>Widescreen</PresentationFormat>
  <Paragraphs>51</Paragraphs>
  <Slides>12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Calibri</vt:lpstr>
      <vt:lpstr>Century Schoolbook</vt:lpstr>
      <vt:lpstr>Comic Sans MS</vt:lpstr>
      <vt:lpstr>Wingdings 2</vt:lpstr>
      <vt:lpstr>View</vt:lpstr>
      <vt:lpstr>Aim: To what extent did the Persians create a blue print for empire?    </vt:lpstr>
      <vt:lpstr>Why do we have 15 different executive departments, with hundreds of agencies  under their control? </vt:lpstr>
      <vt:lpstr>PowerPoint Presentation</vt:lpstr>
      <vt:lpstr>The Persian Empire 563 BCE-323 BCE …224 CE-651 CE</vt:lpstr>
      <vt:lpstr>Cyrus the Great</vt:lpstr>
      <vt:lpstr>PowerPoint Presentation</vt:lpstr>
      <vt:lpstr>PowerPoint Presentation</vt:lpstr>
      <vt:lpstr>Organization  </vt:lpstr>
      <vt:lpstr>Religion </vt:lpstr>
      <vt:lpstr>Diversity</vt:lpstr>
      <vt:lpstr>Trade</vt:lpstr>
      <vt:lpstr>Decline/Fall </vt:lpstr>
    </vt:vector>
  </TitlesOfParts>
  <Company/>
  <LinksUpToDate>false</LinksUpToDate>
  <SharedDoc>false</SharedDoc>
  <HyperlinksChanged>false</HyperlinksChanged>
  <AppVersion>15.0031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Aim: To what extent did the Persians create a blue print for empire?    </dc:title>
  <dc:creator>Michael Lipari</dc:creator>
  <cp:lastModifiedBy>Michael Lipari</cp:lastModifiedBy>
  <cp:revision>10</cp:revision>
  <dcterms:created xsi:type="dcterms:W3CDTF">2017-09-25T00:26:15Z</dcterms:created>
  <dcterms:modified xsi:type="dcterms:W3CDTF">2017-10-22T20:12:33Z</dcterms:modified>
</cp:coreProperties>
</file>