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17"/>
  </p:notesMasterIdLst>
  <p:sldIdLst>
    <p:sldId id="256" r:id="rId2"/>
    <p:sldId id="268" r:id="rId3"/>
    <p:sldId id="269" r:id="rId4"/>
    <p:sldId id="270" r:id="rId5"/>
    <p:sldId id="257" r:id="rId6"/>
    <p:sldId id="263" r:id="rId7"/>
    <p:sldId id="258" r:id="rId8"/>
    <p:sldId id="264" r:id="rId9"/>
    <p:sldId id="259" r:id="rId10"/>
    <p:sldId id="261" r:id="rId11"/>
    <p:sldId id="260" r:id="rId12"/>
    <p:sldId id="262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89"/>
  </p:normalViewPr>
  <p:slideViewPr>
    <p:cSldViewPr snapToGrid="0" snapToObjects="1">
      <p:cViewPr varScale="1">
        <p:scale>
          <a:sx n="76" d="100"/>
          <a:sy n="76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4C81F-57BA-FD43-9B9A-DA7C11F741D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EB8F1-5A05-9A49-9A60-10AFA3A71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5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AB178FE-206C-7444-82D5-90CB6197156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7431BBF-D72A-844E-B7D7-B150DBD154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8FE-206C-7444-82D5-90CB6197156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BBF-D72A-844E-B7D7-B150DBD15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8FE-206C-7444-82D5-90CB6197156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BBF-D72A-844E-B7D7-B150DBD15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8FE-206C-7444-82D5-90CB6197156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BBF-D72A-844E-B7D7-B150DBD15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8FE-206C-7444-82D5-90CB6197156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BBF-D72A-844E-B7D7-B150DBD154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8FE-206C-7444-82D5-90CB6197156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BBF-D72A-844E-B7D7-B150DBD15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8FE-206C-7444-82D5-90CB6197156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BBF-D72A-844E-B7D7-B150DBD15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8FE-206C-7444-82D5-90CB6197156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BBF-D72A-844E-B7D7-B150DBD15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8FE-206C-7444-82D5-90CB6197156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BBF-D72A-844E-B7D7-B150DBD15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8FE-206C-7444-82D5-90CB6197156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BBF-D72A-844E-B7D7-B150DBD15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8FE-206C-7444-82D5-90CB6197156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31BBF-D72A-844E-B7D7-B150DBD154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AB178FE-206C-7444-82D5-90CB6197156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7431BBF-D72A-844E-B7D7-B150DBD1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9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hyperlink" Target="https://www.youtube.com/watch?v=V1MS0uBrgF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_Q5LnNlwZ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148" r="8051"/>
          <a:stretch/>
        </p:blipFill>
        <p:spPr>
          <a:xfrm>
            <a:off x="457200" y="10"/>
            <a:ext cx="356837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2771" y="758952"/>
            <a:ext cx="6492695" cy="4041648"/>
          </a:xfrm>
        </p:spPr>
        <p:txBody>
          <a:bodyPr>
            <a:normAutofit/>
          </a:bodyPr>
          <a:lstStyle/>
          <a:p>
            <a:r>
              <a:rPr lang="en-US" sz="5000" dirty="0"/>
              <a:t>Aim:</a:t>
            </a:r>
            <a:r>
              <a:rPr lang="en-US" sz="5000" b="1" dirty="0"/>
              <a:t> How did early humans meet their basic needs? What was life like in the Paleolithic Age? </a:t>
            </a: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71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20" y="-14278"/>
            <a:ext cx="12191980" cy="6857990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37169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889" y="2324100"/>
            <a:ext cx="6784259" cy="3875087"/>
          </a:xfrm>
        </p:spPr>
        <p:txBody>
          <a:bodyPr>
            <a:normAutofit/>
          </a:bodyPr>
          <a:lstStyle/>
          <a:p>
            <a:r>
              <a:rPr lang="en-US" sz="2800" dirty="0"/>
              <a:t>1) What would you assume some of these tools be used for?  </a:t>
            </a:r>
          </a:p>
          <a:p>
            <a:r>
              <a:rPr lang="en-US" sz="2800" dirty="0"/>
              <a:t>Write down a few educated guesses.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3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/Users/mlipa618/Downloads/p-14-ESO-History-1-Eng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6" y="152401"/>
            <a:ext cx="10987700" cy="6383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00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) </a:t>
            </a:r>
            <a:r>
              <a:rPr lang="en-US" sz="2800" dirty="0"/>
              <a:t>How close are your assumptions in question 1 to the actual purpose of the tools?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3</a:t>
            </a:r>
            <a:r>
              <a:rPr lang="en-US" sz="2800" dirty="0" smtClean="0"/>
              <a:t>) </a:t>
            </a:r>
            <a:r>
              <a:rPr lang="en-US" sz="2800" dirty="0"/>
              <a:t>What do the functions of these tools tell us about Paleolithic peoples and society? </a:t>
            </a:r>
            <a:r>
              <a:rPr lang="en-US" sz="2800" smtClean="0"/>
              <a:t>To what degree were they “advanced”?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06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368" r="17976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4" y="365760"/>
            <a:ext cx="4534047" cy="1325562"/>
          </a:xfrm>
        </p:spPr>
        <p:txBody>
          <a:bodyPr>
            <a:normAutofit/>
          </a:bodyPr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35133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Answer the aim: How </a:t>
            </a:r>
            <a:r>
              <a:rPr lang="en-US" sz="3600" b="1" dirty="0"/>
              <a:t>did early humans meet their basic needs? Use 2 pieces of evidence from </a:t>
            </a:r>
            <a:r>
              <a:rPr lang="en-US" sz="3600" b="1" dirty="0" smtClean="0"/>
              <a:t>today’s lesson.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80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19" r="15454"/>
          <a:stretch/>
        </p:blipFill>
        <p:spPr>
          <a:xfrm>
            <a:off x="633998" y="640080"/>
            <a:ext cx="6927007" cy="558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675" y="640080"/>
            <a:ext cx="3075836" cy="1325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Humans </a:t>
            </a:r>
            <a:r>
              <a:rPr lang="en-US" sz="3200" dirty="0"/>
              <a:t>and 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8675" y="1936955"/>
            <a:ext cx="3075836" cy="4243182"/>
          </a:xfrm>
        </p:spPr>
        <p:txBody>
          <a:bodyPr>
            <a:normAutofit/>
          </a:bodyPr>
          <a:lstStyle/>
          <a:p>
            <a:r>
              <a:rPr lang="en-US" sz="1600" b="1">
                <a:hlinkClick r:id="rId3"/>
              </a:rPr>
              <a:t>https://www.youtube.com/watch?v=V1MS0uBrgFA</a:t>
            </a:r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9108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190" r="26820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464" y="365760"/>
            <a:ext cx="4534047" cy="1325562"/>
          </a:xfrm>
        </p:spPr>
        <p:txBody>
          <a:bodyPr>
            <a:normAutofit/>
          </a:bodyPr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351337"/>
          </a:xfrm>
        </p:spPr>
        <p:txBody>
          <a:bodyPr>
            <a:normAutofit/>
          </a:bodyPr>
          <a:lstStyle/>
          <a:p>
            <a:r>
              <a:rPr lang="en-US" sz="3600" dirty="0"/>
              <a:t>JARED DIAMOND ARTICLE and WORKSHEET</a:t>
            </a:r>
          </a:p>
        </p:txBody>
      </p:sp>
    </p:spTree>
    <p:extLst>
      <p:ext uri="{BB962C8B-B14F-4D97-AF65-F5344CB8AC3E}">
        <p14:creationId xmlns:p14="http://schemas.microsoft.com/office/powerpoint/2010/main" val="408111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Hunter-Gatherers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www.youtube.com/watch?v=E_Q5LnNlwZs</a:t>
            </a:r>
            <a:endParaRPr lang="en-US" dirty="0" smtClean="0"/>
          </a:p>
          <a:p>
            <a:endParaRPr lang="en-US" dirty="0"/>
          </a:p>
          <a:p>
            <a:r>
              <a:rPr lang="en-US" sz="3600" dirty="0"/>
              <a:t>What do we notice about their lives</a:t>
            </a:r>
            <a:r>
              <a:rPr lang="en-US" sz="3600" dirty="0" smtClean="0"/>
              <a:t>? </a:t>
            </a:r>
          </a:p>
          <a:p>
            <a:endParaRPr lang="en-US" sz="3600" dirty="0"/>
          </a:p>
          <a:p>
            <a:r>
              <a:rPr lang="en-US" sz="3600" dirty="0" smtClean="0"/>
              <a:t>What can we infer about their lives?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27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398012"/>
              </p:ext>
            </p:extLst>
          </p:nvPr>
        </p:nvGraphicFramePr>
        <p:xfrm>
          <a:off x="594214" y="348343"/>
          <a:ext cx="8594725" cy="1758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4725"/>
              </a:tblGrid>
              <a:tr h="17585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Paleolithic Era- The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onset of the Paleolithic Period has traditionally coincided with the first evidence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of tool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construction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and use by Hominids, some 2.5 million years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ago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Liberation Serif" charset="0"/>
                        <a:ea typeface="Droid Sans Fallback" charset="0"/>
                        <a:cs typeface="FreeSans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257799"/>
              </p:ext>
            </p:extLst>
          </p:nvPr>
        </p:nvGraphicFramePr>
        <p:xfrm>
          <a:off x="1174977" y="2258139"/>
          <a:ext cx="8594725" cy="3413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4725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Hunter-gather: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Human that collects wild food (plants and animals) rather than planting or domesticating their own plants and </a:t>
                      </a:r>
                      <a:r>
                        <a:rPr lang="en-US" sz="2400" dirty="0" smtClean="0">
                          <a:effectLst/>
                        </a:rPr>
                        <a:t>animals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Nomadic: describes a human who moves from place to place, usually because of a need to obtain </a:t>
                      </a:r>
                      <a:r>
                        <a:rPr lang="en-US" sz="2400">
                          <a:effectLst/>
                        </a:rPr>
                        <a:t>food </a:t>
                      </a:r>
                      <a:endParaRPr lang="en-US" sz="2400" smtClean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smtClean="0">
                        <a:effectLst/>
                        <a:latin typeface="Liberation Serif" charset="0"/>
                        <a:ea typeface="Droid Sans Fallback" charset="0"/>
                        <a:cs typeface="FreeSans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Liberation Serif" charset="0"/>
                        <a:ea typeface="Droid Sans Fallback" charset="0"/>
                        <a:cs typeface="FreeSans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9789"/>
              </p:ext>
            </p:extLst>
          </p:nvPr>
        </p:nvGraphicFramePr>
        <p:xfrm>
          <a:off x="1174977" y="5823131"/>
          <a:ext cx="8594725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4725"/>
              </a:tblGrid>
              <a:tr h="6455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Technology</a:t>
                      </a:r>
                      <a:r>
                        <a:rPr lang="en-US" sz="2800" dirty="0">
                          <a:effectLst/>
                        </a:rPr>
                        <a:t>: application of knowledge for practical purposes</a:t>
                      </a:r>
                      <a:endParaRPr lang="en-US" sz="3200" dirty="0">
                        <a:effectLst/>
                        <a:latin typeface="Liberation Serif" charset="0"/>
                        <a:ea typeface="Droid Sans Fallback" charset="0"/>
                        <a:cs typeface="FreeSans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34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640081"/>
            <a:ext cx="7612417" cy="3825240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>
                <a:solidFill>
                  <a:srgbClr val="FFFFFF"/>
                </a:solidFill>
              </a:rPr>
              <a:t>What is culture? </a:t>
            </a:r>
          </a:p>
        </p:txBody>
      </p:sp>
    </p:spTree>
    <p:extLst>
      <p:ext uri="{BB962C8B-B14F-4D97-AF65-F5344CB8AC3E}">
        <p14:creationId xmlns:p14="http://schemas.microsoft.com/office/powerpoint/2010/main" val="74904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4" b="21049"/>
          <a:stretch/>
        </p:blipFill>
        <p:spPr bwMode="auto">
          <a:xfrm>
            <a:off x="4654295" y="0"/>
            <a:ext cx="6638545" cy="6857990"/>
          </a:xfrm>
          <a:prstGeom prst="rect">
            <a:avLst/>
          </a:prstGeom>
          <a:noFill/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933" y="0"/>
            <a:ext cx="3367362" cy="6858000"/>
          </a:xfrm>
          <a:prstGeom prst="rect">
            <a:avLst/>
          </a:prstGeom>
          <a:solidFill>
            <a:srgbClr val="807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6934" cy="6858000"/>
          </a:xfrm>
          <a:prstGeom prst="rect">
            <a:avLst/>
          </a:prstGeom>
          <a:solidFill>
            <a:srgbClr val="FFB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1625" y="928688"/>
            <a:ext cx="2700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Early Cave Painting, circa 10,000-15,000 BCE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1) What appears to be happening in the picture?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2) What kind of technology and tools are present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r>
              <a:rPr lang="en-US" sz="3200" dirty="0"/>
              <a:t>3) Why do you think that Stone Age people would paint this scene on their cave?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75" y="643466"/>
            <a:ext cx="7428089" cy="557106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9314" y="1480457"/>
            <a:ext cx="1407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Lascaux</a:t>
            </a:r>
          </a:p>
          <a:p>
            <a:r>
              <a:rPr lang="en-US" sz="2000" dirty="0" smtClean="0"/>
              <a:t>Cave</a:t>
            </a:r>
          </a:p>
          <a:p>
            <a:r>
              <a:rPr lang="en-US" sz="2000" dirty="0" smtClean="0"/>
              <a:t>Drawings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263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4) What animals appear in the paintings </a:t>
            </a:r>
            <a:r>
              <a:rPr lang="en-US" sz="2800" dirty="0" smtClean="0"/>
              <a:t>shown?</a:t>
            </a:r>
            <a:endParaRPr lang="en-US" sz="2800" dirty="0"/>
          </a:p>
          <a:p>
            <a:r>
              <a:rPr lang="en-US" sz="2800" dirty="0"/>
              <a:t>5) Why do you think that Stone Age people would paint this scene on their cave?</a:t>
            </a:r>
          </a:p>
          <a:p>
            <a:endParaRPr lang="en-US" sz="2800" dirty="0"/>
          </a:p>
          <a:p>
            <a:r>
              <a:rPr lang="en-US" sz="2800" dirty="0"/>
              <a:t>6) What is the significance for us as historians? What does it tell us about Paleolithic nomads and their lives that these animals were the focus of their paintings?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7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0" y="152401"/>
            <a:ext cx="10516200" cy="6316133"/>
          </a:xfrm>
        </p:spPr>
      </p:pic>
    </p:spTree>
    <p:extLst>
      <p:ext uri="{BB962C8B-B14F-4D97-AF65-F5344CB8AC3E}">
        <p14:creationId xmlns:p14="http://schemas.microsoft.com/office/powerpoint/2010/main" val="79784534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76</TotalTime>
  <Words>303</Words>
  <Application>Microsoft Macintosh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Century Schoolbook</vt:lpstr>
      <vt:lpstr>Droid Sans Fallback</vt:lpstr>
      <vt:lpstr>FreeSans</vt:lpstr>
      <vt:lpstr>Liberation Serif</vt:lpstr>
      <vt:lpstr>Wingdings 2</vt:lpstr>
      <vt:lpstr>Arial</vt:lpstr>
      <vt:lpstr>View</vt:lpstr>
      <vt:lpstr>Aim: How did early humans meet their basic needs? What was life like in the Paleolithic Age?   </vt:lpstr>
      <vt:lpstr>Modern Hunter-Gatherers </vt:lpstr>
      <vt:lpstr>PowerPoint Presentation</vt:lpstr>
      <vt:lpstr>What is culture? </vt:lpstr>
      <vt:lpstr>PowerPoint Presentation</vt:lpstr>
      <vt:lpstr>QUESTIONS</vt:lpstr>
      <vt:lpstr>PowerPoint Presentation</vt:lpstr>
      <vt:lpstr>QUESTIONS</vt:lpstr>
      <vt:lpstr>PowerPoint Presentation</vt:lpstr>
      <vt:lpstr>QUESTIONS</vt:lpstr>
      <vt:lpstr>PowerPoint Presentation</vt:lpstr>
      <vt:lpstr>QUESTIONS</vt:lpstr>
      <vt:lpstr>Exit Ticket</vt:lpstr>
      <vt:lpstr>Humans and Fire</vt:lpstr>
      <vt:lpstr>HOMEWORK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Lipari</dc:creator>
  <cp:lastModifiedBy>Michael Lipari</cp:lastModifiedBy>
  <cp:revision>21</cp:revision>
  <dcterms:created xsi:type="dcterms:W3CDTF">2017-09-04T00:26:06Z</dcterms:created>
  <dcterms:modified xsi:type="dcterms:W3CDTF">2017-09-13T01:08:42Z</dcterms:modified>
</cp:coreProperties>
</file>