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73" r:id="rId2"/>
    <p:sldId id="264" r:id="rId3"/>
    <p:sldId id="258" r:id="rId4"/>
    <p:sldId id="263" r:id="rId5"/>
    <p:sldId id="256" r:id="rId6"/>
    <p:sldId id="266" r:id="rId7"/>
    <p:sldId id="267" r:id="rId8"/>
    <p:sldId id="259" r:id="rId9"/>
    <p:sldId id="260" r:id="rId10"/>
    <p:sldId id="268" r:id="rId11"/>
    <p:sldId id="269" r:id="rId12"/>
    <p:sldId id="270" r:id="rId13"/>
    <p:sldId id="271" r:id="rId14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A6B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9"/>
  </p:normalViewPr>
  <p:slideViewPr>
    <p:cSldViewPr>
      <p:cViewPr varScale="1">
        <p:scale>
          <a:sx n="88" d="100"/>
          <a:sy n="88" d="100"/>
        </p:scale>
        <p:origin x="17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25074E0-6199-4628-92E0-0B2E19C71998}" type="datetimeFigureOut">
              <a:rPr lang="en-US"/>
              <a:pPr>
                <a:defRPr/>
              </a:pPr>
              <a:t>9/24/17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48A5491-0EFD-4007-A50E-AD7B9D43B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06040-EAF1-4592-AA08-33147C311534}" type="datetimeFigureOut">
              <a:rPr lang="en-US"/>
              <a:pPr>
                <a:defRPr/>
              </a:pPr>
              <a:t>9/24/17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38C41-8279-4BEA-9FC7-6DE1FC3CE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D05D1-3CCE-4402-9947-41B12FFE7FFD}" type="datetimeFigureOut">
              <a:rPr lang="en-US"/>
              <a:pPr>
                <a:defRPr/>
              </a:pPr>
              <a:t>9/24/17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C7B65-C86E-40F0-96D1-C3A520A53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15336-EC6D-4D45-B2B9-8E4F17155C39}" type="datetimeFigureOut">
              <a:rPr lang="en-US"/>
              <a:pPr>
                <a:defRPr/>
              </a:pPr>
              <a:t>9/24/17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A899E-F370-423E-9EE1-E34CA2BF7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744C1-8833-4461-A8B4-CE62C4D4E5CA}" type="datetimeFigureOut">
              <a:rPr lang="en-US"/>
              <a:pPr>
                <a:defRPr/>
              </a:pPr>
              <a:t>9/24/17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9C994-BAD3-4941-865F-65378ADBC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4D272-A3C1-43E3-BEE4-E3C6DA2A8322}" type="datetimeFigureOut">
              <a:rPr lang="en-US"/>
              <a:pPr>
                <a:defRPr/>
              </a:pPr>
              <a:t>9/24/17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60EDC-2DA2-43AC-801C-26642A9AF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AE8C7-9A69-4BE1-8934-7EB481CDE587}" type="datetimeFigureOut">
              <a:rPr lang="en-US"/>
              <a:pPr>
                <a:defRPr/>
              </a:pPr>
              <a:t>9/24/17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83CAC-1F24-454A-A790-3B0319836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1A781-3B80-429D-8B30-AC2CEDE099D7}" type="datetimeFigureOut">
              <a:rPr lang="en-US"/>
              <a:pPr>
                <a:defRPr/>
              </a:pPr>
              <a:t>9/24/17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A7A86-FA92-4A30-9961-825473F30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A607A-AF94-4D9E-9DDB-2E4FF3156DE3}" type="datetimeFigureOut">
              <a:rPr lang="en-US"/>
              <a:pPr>
                <a:defRPr/>
              </a:pPr>
              <a:t>9/24/17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4E356-C6DA-490C-9E1C-4D3F26E2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2793C-431A-44B2-8719-C0CD9AB2640F}" type="datetimeFigureOut">
              <a:rPr lang="en-US"/>
              <a:pPr>
                <a:defRPr/>
              </a:pPr>
              <a:t>9/24/17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7E65E-4F2F-4BDA-A4E8-E63622FCF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43974-BCDD-4F25-BBDF-A4A61478267F}" type="datetimeFigureOut">
              <a:rPr lang="en-US"/>
              <a:pPr>
                <a:defRPr/>
              </a:pPr>
              <a:t>9/24/17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4915F-5D37-4984-B7BB-65E008BEA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B5CF4-0B4E-4578-B294-73819A1990AA}" type="datetimeFigureOut">
              <a:rPr lang="en-US"/>
              <a:pPr>
                <a:defRPr/>
              </a:pPr>
              <a:t>9/24/17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188B5-C9B3-4DF8-8A8E-0499E6789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04D9B-B21F-402C-97F4-8AE1D0E30856}" type="datetimeFigureOut">
              <a:rPr lang="en-US"/>
              <a:pPr>
                <a:defRPr/>
              </a:pPr>
              <a:t>9/24/17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AC520-1C53-4B99-BB46-318CE2EEA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7F46D9-3A64-4F6A-A8FA-F2DCC279D4FC}" type="datetimeFigureOut">
              <a:rPr lang="en-US"/>
              <a:pPr>
                <a:defRPr/>
              </a:pPr>
              <a:t>9/24/17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9C2E81-5935-4371-A6A8-EE6BA5A41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alisto MT" charset="0"/>
                <a:ea typeface="Calisto MT" charset="0"/>
                <a:cs typeface="Calisto MT" charset="0"/>
              </a:rPr>
              <a:t>AIM: How can religion define a civilization? </a:t>
            </a:r>
            <a:endParaRPr lang="en-US" dirty="0">
              <a:latin typeface="Calisto MT" charset="0"/>
              <a:ea typeface="Calisto MT" charset="0"/>
              <a:cs typeface="Calisto MT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Ancient Hebrews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611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By the Waters of Babylon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Babylonian Jews – exiled Jews who enjoyed a life of wealth and prosperity in Babylon</a:t>
            </a:r>
          </a:p>
          <a:p>
            <a:pPr lvl="1">
              <a:buFont typeface="Arial" charset="0"/>
              <a:buNone/>
            </a:pPr>
            <a:endParaRPr lang="en-US" smtClean="0"/>
          </a:p>
          <a:p>
            <a:r>
              <a:rPr lang="en-US" smtClean="0"/>
              <a:t>Diaspora- dispersion / scattering</a:t>
            </a:r>
          </a:p>
          <a:p>
            <a:pPr lvl="1"/>
            <a:r>
              <a:rPr lang="en-US" smtClean="0"/>
              <a:t>Wanted to maintain their unique identity</a:t>
            </a:r>
          </a:p>
          <a:p>
            <a:pPr lvl="1"/>
            <a:r>
              <a:rPr lang="en-US" smtClean="0"/>
              <a:t>Jews maintained their culture, formed a strong identity</a:t>
            </a:r>
          </a:p>
          <a:p>
            <a:pPr lvl="1"/>
            <a:r>
              <a:rPr lang="en-US" smtClean="0"/>
              <a:t>Created synagogues (bringing together)</a:t>
            </a:r>
          </a:p>
          <a:p>
            <a:pPr lvl="2"/>
            <a:r>
              <a:rPr lang="en-US" smtClean="0"/>
              <a:t>Communal meeting place for religious, social, educational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7781925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779145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779145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38" name="Picture 3" descr="Map%20Israel%201000%20BCE%20(Hammond)%20980x14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300538" cy="626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9" name="TextBox 4"/>
          <p:cNvSpPr txBox="1">
            <a:spLocks noChangeArrowheads="1"/>
          </p:cNvSpPr>
          <p:nvPr/>
        </p:nvSpPr>
        <p:spPr bwMode="auto">
          <a:xfrm>
            <a:off x="4953000" y="3810000"/>
            <a:ext cx="360362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Hebrews -  Speakers of the ancient Hebrew language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Israelites – Descended from  Hebrews who settled in Palestine and formed the Kingdom of Israel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Jews – Descendants of kingdom of Judah. Short form of Judeans</a:t>
            </a:r>
          </a:p>
        </p:txBody>
      </p:sp>
      <p:grpSp>
        <p:nvGrpSpPr>
          <p:cNvPr id="3" name="Group 18"/>
          <p:cNvGrpSpPr>
            <a:grpSpLocks noChangeAspect="1"/>
          </p:cNvGrpSpPr>
          <p:nvPr/>
        </p:nvGrpSpPr>
        <p:grpSpPr bwMode="auto">
          <a:xfrm>
            <a:off x="4800600" y="152400"/>
            <a:ext cx="4114800" cy="3124200"/>
            <a:chOff x="1152" y="1297"/>
            <a:chExt cx="1443" cy="1138"/>
          </a:xfrm>
        </p:grpSpPr>
        <p:sp>
          <p:nvSpPr>
            <p:cNvPr id="21521" name="AutoShape 17"/>
            <p:cNvSpPr>
              <a:spLocks noChangeAspect="1" noChangeArrowheads="1" noTextEdit="1"/>
            </p:cNvSpPr>
            <p:nvPr/>
          </p:nvSpPr>
          <p:spPr bwMode="auto">
            <a:xfrm>
              <a:off x="1152" y="1297"/>
              <a:ext cx="1443" cy="1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1536" name="_s21536"/>
            <p:cNvCxnSpPr>
              <a:cxnSpLocks noChangeShapeType="1"/>
              <a:stCxn id="21535" idx="3"/>
              <a:endCxn id="21523" idx="2"/>
            </p:cNvCxnSpPr>
            <p:nvPr/>
          </p:nvCxnSpPr>
          <p:spPr bwMode="auto">
            <a:xfrm flipV="1">
              <a:off x="2016" y="1585"/>
              <a:ext cx="147" cy="281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34" name="_s21534"/>
            <p:cNvCxnSpPr>
              <a:cxnSpLocks noChangeShapeType="1"/>
              <a:stCxn id="21533" idx="0"/>
              <a:endCxn id="21523" idx="2"/>
            </p:cNvCxnSpPr>
            <p:nvPr/>
          </p:nvCxnSpPr>
          <p:spPr bwMode="auto">
            <a:xfrm rot="5400000" flipH="1">
              <a:off x="1883" y="1865"/>
              <a:ext cx="562" cy="1"/>
            </a:xfrm>
            <a:prstGeom prst="bentConnector3">
              <a:avLst>
                <a:gd name="adj1" fmla="val 7407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23" name="_s21523"/>
            <p:cNvSpPr>
              <a:spLocks noChangeArrowheads="1"/>
            </p:cNvSpPr>
            <p:nvPr/>
          </p:nvSpPr>
          <p:spPr bwMode="auto">
            <a:xfrm>
              <a:off x="1731" y="129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A6BFD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x-none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ntigoni Med" charset="0"/>
                </a:rPr>
                <a:t>HEBREWS</a:t>
              </a:r>
            </a:p>
          </p:txBody>
        </p:sp>
        <p:sp>
          <p:nvSpPr>
            <p:cNvPr id="21533" name="_s21533"/>
            <p:cNvSpPr>
              <a:spLocks noChangeArrowheads="1"/>
            </p:cNvSpPr>
            <p:nvPr/>
          </p:nvSpPr>
          <p:spPr bwMode="auto">
            <a:xfrm>
              <a:off x="1732" y="2147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rgbClr val="A6BFD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x-none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ntigoni Med" charset="0"/>
                </a:rPr>
                <a:t>JEWS</a:t>
              </a:r>
            </a:p>
          </p:txBody>
        </p:sp>
        <p:sp>
          <p:nvSpPr>
            <p:cNvPr id="21535" name="_s21535"/>
            <p:cNvSpPr>
              <a:spLocks noChangeArrowheads="1"/>
            </p:cNvSpPr>
            <p:nvPr/>
          </p:nvSpPr>
          <p:spPr bwMode="auto">
            <a:xfrm>
              <a:off x="1152" y="172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A6BFD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x-none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ntigoni Med" charset="0"/>
                </a:rPr>
                <a:t>ISRAELITES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4724400" y="3810000"/>
            <a:ext cx="4038600" cy="685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24400" y="5638800"/>
            <a:ext cx="4038600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5"/>
          <p:cNvSpPr/>
          <p:nvPr/>
        </p:nvSpPr>
        <p:spPr>
          <a:xfrm>
            <a:off x="4724400" y="4572000"/>
            <a:ext cx="4038600" cy="990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391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Origins of Judaism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9916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Early Hebrews were pastoral nomads in the lands between Egypt and Mesopotamia.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Early Hebrews believed in multiple gods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Abraham leads the Hebrews to Palestine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Makes covenant (pact) with Yahweh</a:t>
            </a:r>
          </a:p>
          <a:p>
            <a:pPr lvl="2" eaLnBrk="1" hangingPunct="1">
              <a:lnSpc>
                <a:spcPct val="90000"/>
              </a:lnSpc>
              <a:buFont typeface="Arial" charset="0"/>
              <a:buChar char="–"/>
            </a:pPr>
            <a:r>
              <a:rPr lang="en-US" smtClean="0"/>
              <a:t>Hebrews believe themselves to the ‘chosen people’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4572000"/>
            <a:ext cx="86868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FFFFFF"/>
                </a:solidFill>
              </a:rPr>
              <a:t>What is the difference between Hebrews and Jews?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Exit to Egypt… Exit from Egypt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1828800"/>
          </a:xfrm>
        </p:spPr>
        <p:txBody>
          <a:bodyPr/>
          <a:lstStyle/>
          <a:p>
            <a:r>
              <a:rPr lang="en-US" smtClean="0"/>
              <a:t>Drought drives the Israelites to Egypt</a:t>
            </a:r>
          </a:p>
          <a:p>
            <a:pPr lvl="1"/>
            <a:r>
              <a:rPr lang="en-US" smtClean="0"/>
              <a:t>This time coincides with unrest in Egypt</a:t>
            </a:r>
          </a:p>
          <a:p>
            <a:pPr lvl="1"/>
            <a:r>
              <a:rPr lang="en-US" smtClean="0"/>
              <a:t>Once order is restored, the Hebrews are enslaved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57200" y="3200400"/>
            <a:ext cx="56388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Moses leads Hebrews out of Egypt</a:t>
            </a:r>
          </a:p>
          <a:p>
            <a:pPr lvl="1"/>
            <a:r>
              <a:rPr lang="en-US" sz="2800">
                <a:latin typeface="Calibri" pitchFamily="34" charset="0"/>
              </a:rPr>
              <a:t>- Embraces monotheism</a:t>
            </a:r>
          </a:p>
          <a:p>
            <a:pPr lvl="1">
              <a:buFontTx/>
              <a:buChar char="-"/>
            </a:pPr>
            <a:r>
              <a:rPr lang="en-US" sz="2800">
                <a:latin typeface="Calibri" pitchFamily="34" charset="0"/>
              </a:rPr>
              <a:t>Recognizes one supreme god, Yahweh</a:t>
            </a:r>
          </a:p>
          <a:p>
            <a:pPr marL="1143000" lvl="2" indent="-228600">
              <a:buFontTx/>
              <a:buChar char="-"/>
            </a:pPr>
            <a:r>
              <a:rPr lang="en-US" sz="2800">
                <a:latin typeface="Calibri" pitchFamily="34" charset="0"/>
              </a:rPr>
              <a:t>Eternal &amp; Omnipotent</a:t>
            </a:r>
          </a:p>
          <a:p>
            <a:pPr marL="1143000" lvl="2" indent="-228600">
              <a:buFontTx/>
              <a:buChar char="-"/>
            </a:pPr>
            <a:r>
              <a:rPr lang="en-US" sz="2800">
                <a:latin typeface="Calibri" pitchFamily="34" charset="0"/>
              </a:rPr>
              <a:t>Transcendent (above nature)</a:t>
            </a:r>
          </a:p>
          <a:p>
            <a:pPr lvl="1"/>
            <a:r>
              <a:rPr lang="en-US" sz="2800">
                <a:latin typeface="Calibri" pitchFamily="34" charset="0"/>
              </a:rPr>
              <a:t>- First clearly developed monotheistic religion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9350" y="3048000"/>
            <a:ext cx="29146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ctrTitle"/>
          </p:nvPr>
        </p:nvSpPr>
        <p:spPr>
          <a:xfrm>
            <a:off x="4419600" y="2209800"/>
            <a:ext cx="4038600" cy="139065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3657600"/>
            <a:ext cx="2819400" cy="1981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762000"/>
            <a:ext cx="588486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" y="533400"/>
            <a:ext cx="2667000" cy="617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u="sng" dirty="0">
                <a:solidFill>
                  <a:srgbClr val="FFFFFF"/>
                </a:solidFill>
              </a:rPr>
              <a:t>Ethical monotheism –</a:t>
            </a:r>
            <a:r>
              <a:rPr lang="en-US" sz="3200" dirty="0">
                <a:solidFill>
                  <a:srgbClr val="FFFFFF"/>
                </a:solidFill>
              </a:rPr>
              <a:t> the belief in one God who demands righteous behavior from his human creations</a:t>
            </a:r>
          </a:p>
          <a:p>
            <a:pPr algn="ctr">
              <a:defRPr/>
            </a:pP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2819400" y="228600"/>
            <a:ext cx="6186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God gives Moses the 10 Commandments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Create a State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Israelites, along with other smaller groups  overtake Canaanites settled in the region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Form the 12 tribes</a:t>
            </a:r>
          </a:p>
          <a:p>
            <a:pPr>
              <a:lnSpc>
                <a:spcPct val="90000"/>
              </a:lnSpc>
            </a:pPr>
            <a:r>
              <a:rPr lang="en-US" smtClean="0"/>
              <a:t>Hebrew kingdom is formed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3 successive kings: Saul, David, and  Solomon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Established bureaucracy, major trade, building programs, chariot army, slaves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Built Solomon’s Temple (aka First Temple)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Not a ziggurat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0" y="152400"/>
            <a:ext cx="5867400" cy="1143000"/>
          </a:xfrm>
        </p:spPr>
        <p:txBody>
          <a:bodyPr/>
          <a:lstStyle/>
          <a:p>
            <a:r>
              <a:rPr lang="en-US" smtClean="0"/>
              <a:t>Two Hebrew </a:t>
            </a:r>
            <a:br>
              <a:rPr lang="en-US" smtClean="0"/>
            </a:br>
            <a:r>
              <a:rPr lang="en-US" smtClean="0"/>
              <a:t>Kingdoms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0" y="1600200"/>
            <a:ext cx="6096000" cy="3200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700" smtClean="0"/>
              <a:t>Prophets claimed corruption and neglect by those in the aristocracy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300" smtClean="0"/>
              <a:t>Taxes, slaves, social stratification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smtClean="0"/>
              <a:t>After King Solomon’s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700" smtClean="0"/>
              <a:t> reign (970-930) the Israelites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700" smtClean="0"/>
              <a:t> split into two kingdoms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7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mtClean="0"/>
              <a:t>Israel: Northern kingdom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mtClean="0"/>
              <a:t>Judea: Southern kingdom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800" smtClean="0"/>
              <a:t>	Capital city of Jerusalem</a:t>
            </a:r>
          </a:p>
        </p:txBody>
      </p:sp>
      <p:pic>
        <p:nvPicPr>
          <p:cNvPr id="26628" name="Picture 5" descr="250px-The_divided_kingd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0338" y="228600"/>
            <a:ext cx="3903662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-381000" y="304800"/>
            <a:ext cx="7848600" cy="1143000"/>
          </a:xfrm>
        </p:spPr>
        <p:txBody>
          <a:bodyPr/>
          <a:lstStyle/>
          <a:p>
            <a:pPr eaLnBrk="1" hangingPunct="1"/>
            <a:r>
              <a:rPr lang="en-US" sz="5400" b="1" u="sng" smtClean="0"/>
              <a:t>Torah &amp; Jewish Law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Torah – Hebrew for doctrine/ teaching</a:t>
            </a:r>
          </a:p>
          <a:p>
            <a:pPr lvl="1" eaLnBrk="1" hangingPunct="1"/>
            <a:r>
              <a:rPr lang="en-US" smtClean="0"/>
              <a:t>Is the same as the first 5 books of the Old Testament of the Christian Bible (Genesis, Exodus, Leviticus, Numbers, Deuteronomy)</a:t>
            </a:r>
          </a:p>
          <a:p>
            <a:pPr lvl="2" eaLnBrk="1" hangingPunct="1"/>
            <a:r>
              <a:rPr lang="en-US" smtClean="0"/>
              <a:t>Deuteronomy: “…You shall remember that you were a slave in Egypt; therefore I command you to do this.”</a:t>
            </a:r>
          </a:p>
          <a:p>
            <a:pPr lvl="1" eaLnBrk="1" hangingPunct="1"/>
            <a:r>
              <a:rPr lang="en-US" smtClean="0"/>
              <a:t>Jewish Law was concerned with high morals and ethical standards</a:t>
            </a:r>
          </a:p>
          <a:p>
            <a:pPr lvl="2" eaLnBrk="1" hangingPunct="1"/>
            <a:r>
              <a:rPr lang="en-US" smtClean="0"/>
              <a:t>Emphasized people’s rights over property rights</a:t>
            </a:r>
          </a:p>
          <a:p>
            <a:pPr lvl="2" eaLnBrk="1" hangingPunct="1"/>
            <a:r>
              <a:rPr lang="en-US" smtClean="0"/>
              <a:t>Placed importance on charity</a:t>
            </a:r>
          </a:p>
          <a:p>
            <a:pPr lvl="1" eaLnBrk="1" hangingPunct="1"/>
            <a:r>
              <a:rPr lang="en-US" smtClean="0"/>
              <a:t>Yahweh could reward his people or punish them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3000" y="0"/>
            <a:ext cx="1651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Kingdoms Come … and Go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382000" cy="2286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700" smtClean="0"/>
              <a:t>722 B.C.E – Assyrians conquer northern kingdom and expelled the Israelites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Assimilated into other communities and lost their identity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sz="2400" smtClean="0"/>
          </a:p>
        </p:txBody>
      </p:sp>
      <p:sp>
        <p:nvSpPr>
          <p:cNvPr id="28676" name="Rectangle 8"/>
          <p:cNvSpPr>
            <a:spLocks noChangeArrowheads="1"/>
          </p:cNvSpPr>
          <p:nvPr/>
        </p:nvSpPr>
        <p:spPr bwMode="auto">
          <a:xfrm>
            <a:off x="0" y="4724400"/>
            <a:ext cx="4114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 - Destroyed Jerusalem </a:t>
            </a:r>
          </a:p>
          <a:p>
            <a:pPr lvl="1"/>
            <a:r>
              <a:rPr lang="en-US" sz="2400"/>
              <a:t> - Destroyed Solomon’s Temple</a:t>
            </a:r>
          </a:p>
          <a:p>
            <a:pPr lvl="1"/>
            <a:r>
              <a:rPr lang="en-US" sz="2400"/>
              <a:t> - Exiled but keep their identity (Jews)</a:t>
            </a:r>
          </a:p>
        </p:txBody>
      </p:sp>
      <p:sp>
        <p:nvSpPr>
          <p:cNvPr id="28677" name="Rectangle 10"/>
          <p:cNvSpPr>
            <a:spLocks noChangeArrowheads="1"/>
          </p:cNvSpPr>
          <p:nvPr/>
        </p:nvSpPr>
        <p:spPr bwMode="auto">
          <a:xfrm>
            <a:off x="0" y="3048000"/>
            <a:ext cx="45720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700">
                <a:latin typeface="Calibri" pitchFamily="34" charset="0"/>
              </a:rPr>
              <a:t>586 B.C.E – New Babylonian empire conquers Assyrians</a:t>
            </a:r>
          </a:p>
          <a:p>
            <a:r>
              <a:rPr lang="en-US" sz="2700">
                <a:latin typeface="Calibri" pitchFamily="34" charset="0"/>
              </a:rPr>
              <a:t>  and Kingdom of Judah</a:t>
            </a: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438400"/>
            <a:ext cx="510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479</Words>
  <Application>Microsoft Macintosh PowerPoint</Application>
  <PresentationFormat>On-screen Show (4:3)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Antigoni Med</vt:lpstr>
      <vt:lpstr>Office Theme</vt:lpstr>
      <vt:lpstr>AIM: How can religion define a civilization? </vt:lpstr>
      <vt:lpstr>PowerPoint Presentation</vt:lpstr>
      <vt:lpstr>Origins of Judaism</vt:lpstr>
      <vt:lpstr>Exit to Egypt… Exit from Egypt</vt:lpstr>
      <vt:lpstr>PowerPoint Presentation</vt:lpstr>
      <vt:lpstr>Create a State</vt:lpstr>
      <vt:lpstr>Two Hebrew  Kingdoms</vt:lpstr>
      <vt:lpstr>Torah &amp; Jewish Law</vt:lpstr>
      <vt:lpstr>Kingdoms Come … and Go</vt:lpstr>
      <vt:lpstr>By the Waters of Babylon</vt:lpstr>
      <vt:lpstr>PowerPoint Presentation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Michael Lipari</cp:lastModifiedBy>
  <cp:revision>74</cp:revision>
  <dcterms:created xsi:type="dcterms:W3CDTF">2009-10-05T00:42:33Z</dcterms:created>
  <dcterms:modified xsi:type="dcterms:W3CDTF">2017-09-24T23:43:30Z</dcterms:modified>
</cp:coreProperties>
</file>