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89"/>
  </p:normalViewPr>
  <p:slideViewPr>
    <p:cSldViewPr snapToGrid="0" snapToObjects="1">
      <p:cViewPr varScale="1">
        <p:scale>
          <a:sx n="88" d="100"/>
          <a:sy n="88" d="100"/>
        </p:scale>
        <p:origin x="9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FD9AF-6CD1-994D-A4B6-4909B6A62CC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E880C-9C02-654E-B2AA-1AAB1FA4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13D5B6F-826F-534B-813C-A3005FE728DE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F23777E9-BA1E-9347-A68E-322B7D023C8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5B6F-826F-534B-813C-A3005FE728DE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7E9-BA1E-9347-A68E-322B7D023C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5B6F-826F-534B-813C-A3005FE728DE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7E9-BA1E-9347-A68E-322B7D023C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5B6F-826F-534B-813C-A3005FE728DE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7E9-BA1E-9347-A68E-322B7D023C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5B6F-826F-534B-813C-A3005FE728DE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7E9-BA1E-9347-A68E-322B7D023C8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5B6F-826F-534B-813C-A3005FE728DE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7E9-BA1E-9347-A68E-322B7D023C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5B6F-826F-534B-813C-A3005FE728DE}" type="datetimeFigureOut">
              <a:rPr lang="en-US" smtClean="0"/>
              <a:t>9/20/17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7E9-BA1E-9347-A68E-322B7D023C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5B6F-826F-534B-813C-A3005FE728DE}" type="datetimeFigureOut">
              <a:rPr lang="en-US" smtClean="0"/>
              <a:t>9/20/17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7E9-BA1E-9347-A68E-322B7D023C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5B6F-826F-534B-813C-A3005FE728DE}" type="datetimeFigureOut">
              <a:rPr lang="en-US" smtClean="0"/>
              <a:t>9/20/17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7E9-BA1E-9347-A68E-322B7D023C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5B6F-826F-534B-813C-A3005FE728DE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7E9-BA1E-9347-A68E-322B7D023C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D5B6F-826F-534B-813C-A3005FE728DE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7E9-BA1E-9347-A68E-322B7D023C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13D5B6F-826F-534B-813C-A3005FE728DE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23777E9-BA1E-9347-A68E-322B7D023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4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Aim: </a:t>
            </a:r>
            <a:r>
              <a:rPr lang="en-US" b="1" dirty="0"/>
              <a:t>How can we consider Egypt </a:t>
            </a:r>
            <a:r>
              <a:rPr lang="en-US" b="1" dirty="0" smtClean="0"/>
              <a:t>to be </a:t>
            </a:r>
            <a:r>
              <a:rPr lang="en-US" b="1" dirty="0"/>
              <a:t>a complex society?</a:t>
            </a: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7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126" y="177461"/>
            <a:ext cx="6763781" cy="65196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3546" y="177461"/>
            <a:ext cx="3759421" cy="1513861"/>
          </a:xfrm>
        </p:spPr>
        <p:txBody>
          <a:bodyPr>
            <a:normAutofit/>
          </a:bodyPr>
          <a:lstStyle/>
          <a:p>
            <a:r>
              <a:rPr lang="en-US" sz="4000"/>
              <a:t>ANCIENT EGYPT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3545" y="1828800"/>
            <a:ext cx="3777316" cy="43513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Do-Now-Based off our homework, why is Egypt called “the gift of the Nile”? </a:t>
            </a:r>
          </a:p>
        </p:txBody>
      </p:sp>
    </p:spTree>
    <p:extLst>
      <p:ext uri="{BB962C8B-B14F-4D97-AF65-F5344CB8AC3E}">
        <p14:creationId xmlns:p14="http://schemas.microsoft.com/office/powerpoint/2010/main" val="77038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5107" r="-1" b="-1"/>
          <a:stretch/>
        </p:blipFill>
        <p:spPr>
          <a:xfrm>
            <a:off x="20" y="-97654"/>
            <a:ext cx="4653291" cy="6955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290" y="133532"/>
            <a:ext cx="5997678" cy="1325562"/>
          </a:xfrm>
        </p:spPr>
        <p:txBody>
          <a:bodyPr>
            <a:normAutofit/>
          </a:bodyPr>
          <a:lstStyle/>
          <a:p>
            <a:r>
              <a:rPr lang="en-US" dirty="0"/>
              <a:t>Geography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290" y="1654629"/>
            <a:ext cx="6015571" cy="4351337"/>
          </a:xfrm>
        </p:spPr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dirty="0" smtClean="0"/>
              <a:t>Nile River</a:t>
            </a:r>
            <a:endParaRPr lang="en-US" sz="2400" dirty="0"/>
          </a:p>
          <a:p>
            <a:r>
              <a:rPr lang="en-US" dirty="0"/>
              <a:t>R</a:t>
            </a:r>
            <a:r>
              <a:rPr lang="en-US" dirty="0" smtClean="0"/>
              <a:t>egular </a:t>
            </a:r>
            <a:r>
              <a:rPr lang="en-US" dirty="0"/>
              <a:t>flooding-</a:t>
            </a:r>
            <a:r>
              <a:rPr lang="en-US" dirty="0" err="1"/>
              <a:t>Nilometer</a:t>
            </a:r>
            <a:r>
              <a:rPr lang="en-US" dirty="0"/>
              <a:t> </a:t>
            </a:r>
          </a:p>
          <a:p>
            <a:r>
              <a:rPr lang="en-US" dirty="0"/>
              <a:t>Deposits of </a:t>
            </a:r>
            <a:r>
              <a:rPr lang="en-US" dirty="0" smtClean="0"/>
              <a:t>silt</a:t>
            </a:r>
          </a:p>
          <a:p>
            <a:r>
              <a:rPr lang="en-US" dirty="0" smtClean="0"/>
              <a:t>Easy to use for irrigation</a:t>
            </a:r>
          </a:p>
          <a:p>
            <a:r>
              <a:rPr lang="en-US" dirty="0" smtClean="0"/>
              <a:t>Transportation and trade </a:t>
            </a:r>
            <a:endParaRPr lang="en-US" dirty="0"/>
          </a:p>
          <a:p>
            <a:endParaRPr lang="en-US" dirty="0"/>
          </a:p>
          <a:p>
            <a:r>
              <a:rPr lang="en-US" sz="2400" dirty="0"/>
              <a:t>Natural </a:t>
            </a:r>
            <a:r>
              <a:rPr lang="en-US" sz="2400" dirty="0" smtClean="0"/>
              <a:t>Barriers</a:t>
            </a:r>
          </a:p>
          <a:p>
            <a:r>
              <a:rPr lang="en-US" dirty="0" smtClean="0"/>
              <a:t>Deserts, mountains, Red Sea  </a:t>
            </a:r>
          </a:p>
          <a:p>
            <a:endParaRPr lang="en-US" sz="1600" dirty="0"/>
          </a:p>
        </p:txBody>
      </p:sp>
      <p:grpSp>
        <p:nvGrpSpPr>
          <p:cNvPr id="13" name="SMARTInkShape-Group2"/>
          <p:cNvGrpSpPr/>
          <p:nvPr/>
        </p:nvGrpSpPr>
        <p:grpSpPr>
          <a:xfrm>
            <a:off x="1325880" y="499623"/>
            <a:ext cx="1828801" cy="917010"/>
            <a:chOff x="1325880" y="499623"/>
            <a:chExt cx="1828801" cy="917010"/>
          </a:xfrm>
        </p:grpSpPr>
        <p:sp>
          <p:nvSpPr>
            <p:cNvPr id="10" name="SMARTInkShape-4"/>
            <p:cNvSpPr/>
            <p:nvPr>
              <p:custDataLst>
                <p:tags r:id="rId1"/>
              </p:custDataLst>
            </p:nvPr>
          </p:nvSpPr>
          <p:spPr>
            <a:xfrm>
              <a:off x="1325880" y="815340"/>
              <a:ext cx="459877" cy="30481"/>
            </a:xfrm>
            <a:custGeom>
              <a:avLst/>
              <a:gdLst/>
              <a:ahLst/>
              <a:cxnLst/>
              <a:rect l="0" t="0" r="0" b="0"/>
              <a:pathLst>
                <a:path w="459877" h="30481">
                  <a:moveTo>
                    <a:pt x="0" y="30480"/>
                  </a:moveTo>
                  <a:lnTo>
                    <a:pt x="0" y="30480"/>
                  </a:lnTo>
                  <a:lnTo>
                    <a:pt x="32362" y="18344"/>
                  </a:lnTo>
                  <a:lnTo>
                    <a:pt x="61796" y="12386"/>
                  </a:lnTo>
                  <a:lnTo>
                    <a:pt x="90965" y="9738"/>
                  </a:lnTo>
                  <a:lnTo>
                    <a:pt x="118040" y="8561"/>
                  </a:lnTo>
                  <a:lnTo>
                    <a:pt x="144185" y="10296"/>
                  </a:lnTo>
                  <a:lnTo>
                    <a:pt x="171609" y="13043"/>
                  </a:lnTo>
                  <a:lnTo>
                    <a:pt x="203553" y="14263"/>
                  </a:lnTo>
                  <a:lnTo>
                    <a:pt x="232990" y="17064"/>
                  </a:lnTo>
                  <a:lnTo>
                    <a:pt x="261031" y="20284"/>
                  </a:lnTo>
                  <a:lnTo>
                    <a:pt x="290427" y="21715"/>
                  </a:lnTo>
                  <a:lnTo>
                    <a:pt x="318168" y="24609"/>
                  </a:lnTo>
                  <a:lnTo>
                    <a:pt x="344608" y="27871"/>
                  </a:lnTo>
                  <a:lnTo>
                    <a:pt x="382447" y="29707"/>
                  </a:lnTo>
                  <a:lnTo>
                    <a:pt x="414637" y="30251"/>
                  </a:lnTo>
                  <a:lnTo>
                    <a:pt x="448522" y="30450"/>
                  </a:lnTo>
                  <a:lnTo>
                    <a:pt x="455601" y="28209"/>
                  </a:lnTo>
                  <a:lnTo>
                    <a:pt x="458674" y="26426"/>
                  </a:lnTo>
                  <a:lnTo>
                    <a:pt x="459876" y="22697"/>
                  </a:lnTo>
                  <a:lnTo>
                    <a:pt x="4572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5"/>
            <p:cNvSpPr/>
            <p:nvPr>
              <p:custDataLst>
                <p:tags r:id="rId2"/>
              </p:custDataLst>
            </p:nvPr>
          </p:nvSpPr>
          <p:spPr>
            <a:xfrm>
              <a:off x="1349735" y="785308"/>
              <a:ext cx="1804946" cy="249983"/>
            </a:xfrm>
            <a:custGeom>
              <a:avLst/>
              <a:gdLst/>
              <a:ahLst/>
              <a:cxnLst/>
              <a:rect l="0" t="0" r="0" b="0"/>
              <a:pathLst>
                <a:path w="1804946" h="249983">
                  <a:moveTo>
                    <a:pt x="1804945" y="37652"/>
                  </a:moveTo>
                  <a:lnTo>
                    <a:pt x="1804945" y="37652"/>
                  </a:lnTo>
                  <a:lnTo>
                    <a:pt x="1776628" y="33607"/>
                  </a:lnTo>
                  <a:lnTo>
                    <a:pt x="1742838" y="35136"/>
                  </a:lnTo>
                  <a:lnTo>
                    <a:pt x="1707164" y="37155"/>
                  </a:lnTo>
                  <a:lnTo>
                    <a:pt x="1671142" y="39812"/>
                  </a:lnTo>
                  <a:lnTo>
                    <a:pt x="1638299" y="43654"/>
                  </a:lnTo>
                  <a:lnTo>
                    <a:pt x="1604862" y="47050"/>
                  </a:lnTo>
                  <a:lnTo>
                    <a:pt x="1568143" y="51161"/>
                  </a:lnTo>
                  <a:lnTo>
                    <a:pt x="1542220" y="52123"/>
                  </a:lnTo>
                  <a:lnTo>
                    <a:pt x="1513765" y="52550"/>
                  </a:lnTo>
                  <a:lnTo>
                    <a:pt x="1484185" y="52740"/>
                  </a:lnTo>
                  <a:lnTo>
                    <a:pt x="1452412" y="52824"/>
                  </a:lnTo>
                  <a:lnTo>
                    <a:pt x="1415712" y="52862"/>
                  </a:lnTo>
                  <a:lnTo>
                    <a:pt x="1379082" y="52879"/>
                  </a:lnTo>
                  <a:lnTo>
                    <a:pt x="1342199" y="52039"/>
                  </a:lnTo>
                  <a:lnTo>
                    <a:pt x="1322881" y="50630"/>
                  </a:lnTo>
                  <a:lnTo>
                    <a:pt x="1303229" y="48844"/>
                  </a:lnTo>
                  <a:lnTo>
                    <a:pt x="1283354" y="47653"/>
                  </a:lnTo>
                  <a:lnTo>
                    <a:pt x="1263331" y="46860"/>
                  </a:lnTo>
                  <a:lnTo>
                    <a:pt x="1243209" y="46330"/>
                  </a:lnTo>
                  <a:lnTo>
                    <a:pt x="1221328" y="45977"/>
                  </a:lnTo>
                  <a:lnTo>
                    <a:pt x="1198274" y="45742"/>
                  </a:lnTo>
                  <a:lnTo>
                    <a:pt x="1174437" y="45586"/>
                  </a:lnTo>
                  <a:lnTo>
                    <a:pt x="1150927" y="45481"/>
                  </a:lnTo>
                  <a:lnTo>
                    <a:pt x="1127633" y="45411"/>
                  </a:lnTo>
                  <a:lnTo>
                    <a:pt x="1104483" y="45365"/>
                  </a:lnTo>
                  <a:lnTo>
                    <a:pt x="1080584" y="45334"/>
                  </a:lnTo>
                  <a:lnTo>
                    <a:pt x="1056184" y="45313"/>
                  </a:lnTo>
                  <a:lnTo>
                    <a:pt x="1031451" y="45300"/>
                  </a:lnTo>
                  <a:lnTo>
                    <a:pt x="1006496" y="45290"/>
                  </a:lnTo>
                  <a:lnTo>
                    <a:pt x="981392" y="45284"/>
                  </a:lnTo>
                  <a:lnTo>
                    <a:pt x="956190" y="45280"/>
                  </a:lnTo>
                  <a:lnTo>
                    <a:pt x="930075" y="45277"/>
                  </a:lnTo>
                  <a:lnTo>
                    <a:pt x="903352" y="45276"/>
                  </a:lnTo>
                  <a:lnTo>
                    <a:pt x="876223" y="45274"/>
                  </a:lnTo>
                  <a:lnTo>
                    <a:pt x="849670" y="45274"/>
                  </a:lnTo>
                  <a:lnTo>
                    <a:pt x="823502" y="45273"/>
                  </a:lnTo>
                  <a:lnTo>
                    <a:pt x="797590" y="45273"/>
                  </a:lnTo>
                  <a:lnTo>
                    <a:pt x="771848" y="45273"/>
                  </a:lnTo>
                  <a:lnTo>
                    <a:pt x="746220" y="45272"/>
                  </a:lnTo>
                  <a:lnTo>
                    <a:pt x="720669" y="45272"/>
                  </a:lnTo>
                  <a:lnTo>
                    <a:pt x="695167" y="45272"/>
                  </a:lnTo>
                  <a:lnTo>
                    <a:pt x="669700" y="45272"/>
                  </a:lnTo>
                  <a:lnTo>
                    <a:pt x="644255" y="45272"/>
                  </a:lnTo>
                  <a:lnTo>
                    <a:pt x="618825" y="45272"/>
                  </a:lnTo>
                  <a:lnTo>
                    <a:pt x="593405" y="45272"/>
                  </a:lnTo>
                  <a:lnTo>
                    <a:pt x="567992" y="45272"/>
                  </a:lnTo>
                  <a:lnTo>
                    <a:pt x="542583" y="46119"/>
                  </a:lnTo>
                  <a:lnTo>
                    <a:pt x="517177" y="47530"/>
                  </a:lnTo>
                  <a:lnTo>
                    <a:pt x="491773" y="49317"/>
                  </a:lnTo>
                  <a:lnTo>
                    <a:pt x="466370" y="50509"/>
                  </a:lnTo>
                  <a:lnTo>
                    <a:pt x="440968" y="51303"/>
                  </a:lnTo>
                  <a:lnTo>
                    <a:pt x="415568" y="51833"/>
                  </a:lnTo>
                  <a:lnTo>
                    <a:pt x="390167" y="53033"/>
                  </a:lnTo>
                  <a:lnTo>
                    <a:pt x="364766" y="54679"/>
                  </a:lnTo>
                  <a:lnTo>
                    <a:pt x="339366" y="56623"/>
                  </a:lnTo>
                  <a:lnTo>
                    <a:pt x="314812" y="58766"/>
                  </a:lnTo>
                  <a:lnTo>
                    <a:pt x="290823" y="61042"/>
                  </a:lnTo>
                  <a:lnTo>
                    <a:pt x="267210" y="63405"/>
                  </a:lnTo>
                  <a:lnTo>
                    <a:pt x="244695" y="65827"/>
                  </a:lnTo>
                  <a:lnTo>
                    <a:pt x="222912" y="68289"/>
                  </a:lnTo>
                  <a:lnTo>
                    <a:pt x="201616" y="70777"/>
                  </a:lnTo>
                  <a:lnTo>
                    <a:pt x="181493" y="72435"/>
                  </a:lnTo>
                  <a:lnTo>
                    <a:pt x="162150" y="73541"/>
                  </a:lnTo>
                  <a:lnTo>
                    <a:pt x="125701" y="75616"/>
                  </a:lnTo>
                  <a:lnTo>
                    <a:pt x="92567" y="79360"/>
                  </a:lnTo>
                  <a:lnTo>
                    <a:pt x="56393" y="86105"/>
                  </a:lnTo>
                  <a:lnTo>
                    <a:pt x="24511" y="93053"/>
                  </a:lnTo>
                  <a:lnTo>
                    <a:pt x="6562" y="96118"/>
                  </a:lnTo>
                  <a:lnTo>
                    <a:pt x="4043" y="95256"/>
                  </a:lnTo>
                  <a:lnTo>
                    <a:pt x="0" y="91834"/>
                  </a:lnTo>
                  <a:lnTo>
                    <a:pt x="1705" y="89109"/>
                  </a:lnTo>
                  <a:lnTo>
                    <a:pt x="18144" y="72807"/>
                  </a:lnTo>
                  <a:lnTo>
                    <a:pt x="39631" y="60934"/>
                  </a:lnTo>
                  <a:lnTo>
                    <a:pt x="72129" y="50435"/>
                  </a:lnTo>
                  <a:lnTo>
                    <a:pt x="105924" y="34972"/>
                  </a:lnTo>
                  <a:lnTo>
                    <a:pt x="139818" y="22886"/>
                  </a:lnTo>
                  <a:lnTo>
                    <a:pt x="173899" y="9774"/>
                  </a:lnTo>
                  <a:lnTo>
                    <a:pt x="202680" y="0"/>
                  </a:lnTo>
                  <a:lnTo>
                    <a:pt x="203369" y="698"/>
                  </a:lnTo>
                  <a:lnTo>
                    <a:pt x="205184" y="5724"/>
                  </a:lnTo>
                  <a:lnTo>
                    <a:pt x="208609" y="10197"/>
                  </a:lnTo>
                  <a:lnTo>
                    <a:pt x="209014" y="13422"/>
                  </a:lnTo>
                  <a:lnTo>
                    <a:pt x="207207" y="21521"/>
                  </a:lnTo>
                  <a:lnTo>
                    <a:pt x="187145" y="55685"/>
                  </a:lnTo>
                  <a:lnTo>
                    <a:pt x="163794" y="91360"/>
                  </a:lnTo>
                  <a:lnTo>
                    <a:pt x="138664" y="125095"/>
                  </a:lnTo>
                  <a:lnTo>
                    <a:pt x="115557" y="160049"/>
                  </a:lnTo>
                  <a:lnTo>
                    <a:pt x="100520" y="197045"/>
                  </a:lnTo>
                  <a:lnTo>
                    <a:pt x="100003" y="207553"/>
                  </a:lnTo>
                  <a:lnTo>
                    <a:pt x="104770" y="229150"/>
                  </a:lnTo>
                  <a:lnTo>
                    <a:pt x="106768" y="232204"/>
                  </a:lnTo>
                  <a:lnTo>
                    <a:pt x="117671" y="240547"/>
                  </a:lnTo>
                  <a:lnTo>
                    <a:pt x="126816" y="245797"/>
                  </a:lnTo>
                  <a:lnTo>
                    <a:pt x="157806" y="249982"/>
                  </a:lnTo>
                  <a:lnTo>
                    <a:pt x="193780" y="248551"/>
                  </a:lnTo>
                  <a:lnTo>
                    <a:pt x="224356" y="242663"/>
                  </a:lnTo>
                  <a:lnTo>
                    <a:pt x="261488" y="233088"/>
                  </a:lnTo>
                  <a:lnTo>
                    <a:pt x="296199" y="223043"/>
                  </a:lnTo>
                  <a:lnTo>
                    <a:pt x="330274" y="212906"/>
                  </a:lnTo>
                  <a:lnTo>
                    <a:pt x="342662" y="206983"/>
                  </a:lnTo>
                  <a:lnTo>
                    <a:pt x="357463" y="194975"/>
                  </a:lnTo>
                  <a:lnTo>
                    <a:pt x="361520" y="188571"/>
                  </a:lnTo>
                  <a:lnTo>
                    <a:pt x="363804" y="180206"/>
                  </a:lnTo>
                  <a:lnTo>
                    <a:pt x="364681" y="168725"/>
                  </a:lnTo>
                  <a:lnTo>
                    <a:pt x="327445" y="147354"/>
                  </a:lnTo>
                  <a:lnTo>
                    <a:pt x="294081" y="120564"/>
                  </a:lnTo>
                  <a:lnTo>
                    <a:pt x="265705" y="986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6"/>
            <p:cNvSpPr/>
            <p:nvPr>
              <p:custDataLst>
                <p:tags r:id="rId3"/>
              </p:custDataLst>
            </p:nvPr>
          </p:nvSpPr>
          <p:spPr>
            <a:xfrm>
              <a:off x="1943164" y="499623"/>
              <a:ext cx="670256" cy="917010"/>
            </a:xfrm>
            <a:custGeom>
              <a:avLst/>
              <a:gdLst/>
              <a:ahLst/>
              <a:cxnLst/>
              <a:rect l="0" t="0" r="0" b="0"/>
              <a:pathLst>
                <a:path w="670256" h="917010">
                  <a:moveTo>
                    <a:pt x="205676" y="94737"/>
                  </a:moveTo>
                  <a:lnTo>
                    <a:pt x="205676" y="94737"/>
                  </a:lnTo>
                  <a:lnTo>
                    <a:pt x="188272" y="127004"/>
                  </a:lnTo>
                  <a:lnTo>
                    <a:pt x="156132" y="161832"/>
                  </a:lnTo>
                  <a:lnTo>
                    <a:pt x="136811" y="193504"/>
                  </a:lnTo>
                  <a:lnTo>
                    <a:pt x="119895" y="223569"/>
                  </a:lnTo>
                  <a:lnTo>
                    <a:pt x="108293" y="241565"/>
                  </a:lnTo>
                  <a:lnTo>
                    <a:pt x="87207" y="277887"/>
                  </a:lnTo>
                  <a:lnTo>
                    <a:pt x="62330" y="310408"/>
                  </a:lnTo>
                  <a:lnTo>
                    <a:pt x="46081" y="339262"/>
                  </a:lnTo>
                  <a:lnTo>
                    <a:pt x="35685" y="362588"/>
                  </a:lnTo>
                  <a:lnTo>
                    <a:pt x="25420" y="395533"/>
                  </a:lnTo>
                  <a:lnTo>
                    <a:pt x="17471" y="425980"/>
                  </a:lnTo>
                  <a:lnTo>
                    <a:pt x="11116" y="453623"/>
                  </a:lnTo>
                  <a:lnTo>
                    <a:pt x="5469" y="480019"/>
                  </a:lnTo>
                  <a:lnTo>
                    <a:pt x="2395" y="505863"/>
                  </a:lnTo>
                  <a:lnTo>
                    <a:pt x="665" y="541954"/>
                  </a:lnTo>
                  <a:lnTo>
                    <a:pt x="152" y="576355"/>
                  </a:lnTo>
                  <a:lnTo>
                    <a:pt x="0" y="613359"/>
                  </a:lnTo>
                  <a:lnTo>
                    <a:pt x="2213" y="651134"/>
                  </a:lnTo>
                  <a:lnTo>
                    <a:pt x="8230" y="689137"/>
                  </a:lnTo>
                  <a:lnTo>
                    <a:pt x="15376" y="724951"/>
                  </a:lnTo>
                  <a:lnTo>
                    <a:pt x="25113" y="757012"/>
                  </a:lnTo>
                  <a:lnTo>
                    <a:pt x="38722" y="787960"/>
                  </a:lnTo>
                  <a:lnTo>
                    <a:pt x="55737" y="816321"/>
                  </a:lnTo>
                  <a:lnTo>
                    <a:pt x="80197" y="848660"/>
                  </a:lnTo>
                  <a:lnTo>
                    <a:pt x="114771" y="878868"/>
                  </a:lnTo>
                  <a:lnTo>
                    <a:pt x="139512" y="892363"/>
                  </a:lnTo>
                  <a:lnTo>
                    <a:pt x="168292" y="901724"/>
                  </a:lnTo>
                  <a:lnTo>
                    <a:pt x="198268" y="909860"/>
                  </a:lnTo>
                  <a:lnTo>
                    <a:pt x="228599" y="915375"/>
                  </a:lnTo>
                  <a:lnTo>
                    <a:pt x="259035" y="917009"/>
                  </a:lnTo>
                  <a:lnTo>
                    <a:pt x="287243" y="915235"/>
                  </a:lnTo>
                  <a:lnTo>
                    <a:pt x="323576" y="911096"/>
                  </a:lnTo>
                  <a:lnTo>
                    <a:pt x="357282" y="898958"/>
                  </a:lnTo>
                  <a:lnTo>
                    <a:pt x="388399" y="885272"/>
                  </a:lnTo>
                  <a:lnTo>
                    <a:pt x="419005" y="866513"/>
                  </a:lnTo>
                  <a:lnTo>
                    <a:pt x="449510" y="841264"/>
                  </a:lnTo>
                  <a:lnTo>
                    <a:pt x="483570" y="809816"/>
                  </a:lnTo>
                  <a:lnTo>
                    <a:pt x="503915" y="783756"/>
                  </a:lnTo>
                  <a:lnTo>
                    <a:pt x="529855" y="753181"/>
                  </a:lnTo>
                  <a:lnTo>
                    <a:pt x="558036" y="718426"/>
                  </a:lnTo>
                  <a:lnTo>
                    <a:pt x="573382" y="691690"/>
                  </a:lnTo>
                  <a:lnTo>
                    <a:pt x="590827" y="657598"/>
                  </a:lnTo>
                  <a:lnTo>
                    <a:pt x="606721" y="626048"/>
                  </a:lnTo>
                  <a:lnTo>
                    <a:pt x="622154" y="595250"/>
                  </a:lnTo>
                  <a:lnTo>
                    <a:pt x="637303" y="558894"/>
                  </a:lnTo>
                  <a:lnTo>
                    <a:pt x="650031" y="525682"/>
                  </a:lnTo>
                  <a:lnTo>
                    <a:pt x="658694" y="494016"/>
                  </a:lnTo>
                  <a:lnTo>
                    <a:pt x="662483" y="463185"/>
                  </a:lnTo>
                  <a:lnTo>
                    <a:pt x="667746" y="432601"/>
                  </a:lnTo>
                  <a:lnTo>
                    <a:pt x="669681" y="402090"/>
                  </a:lnTo>
                  <a:lnTo>
                    <a:pt x="670255" y="371601"/>
                  </a:lnTo>
                  <a:lnTo>
                    <a:pt x="669578" y="341965"/>
                  </a:lnTo>
                  <a:lnTo>
                    <a:pt x="664451" y="306508"/>
                  </a:lnTo>
                  <a:lnTo>
                    <a:pt x="661085" y="277146"/>
                  </a:lnTo>
                  <a:lnTo>
                    <a:pt x="652468" y="246998"/>
                  </a:lnTo>
                  <a:lnTo>
                    <a:pt x="638430" y="210515"/>
                  </a:lnTo>
                  <a:lnTo>
                    <a:pt x="621421" y="178849"/>
                  </a:lnTo>
                  <a:lnTo>
                    <a:pt x="601755" y="148135"/>
                  </a:lnTo>
                  <a:lnTo>
                    <a:pt x="577519" y="117608"/>
                  </a:lnTo>
                  <a:lnTo>
                    <a:pt x="547426" y="92356"/>
                  </a:lnTo>
                  <a:lnTo>
                    <a:pt x="512005" y="66045"/>
                  </a:lnTo>
                  <a:lnTo>
                    <a:pt x="476253" y="44290"/>
                  </a:lnTo>
                  <a:lnTo>
                    <a:pt x="440969" y="24533"/>
                  </a:lnTo>
                  <a:lnTo>
                    <a:pt x="407943" y="14481"/>
                  </a:lnTo>
                  <a:lnTo>
                    <a:pt x="375485" y="6140"/>
                  </a:lnTo>
                  <a:lnTo>
                    <a:pt x="339433" y="0"/>
                  </a:lnTo>
                  <a:lnTo>
                    <a:pt x="301940" y="1944"/>
                  </a:lnTo>
                  <a:lnTo>
                    <a:pt x="264020" y="2896"/>
                  </a:lnTo>
                  <a:lnTo>
                    <a:pt x="227667" y="4025"/>
                  </a:lnTo>
                  <a:lnTo>
                    <a:pt x="199209" y="9345"/>
                  </a:lnTo>
                  <a:lnTo>
                    <a:pt x="161940" y="18728"/>
                  </a:lnTo>
                  <a:lnTo>
                    <a:pt x="129868" y="28735"/>
                  </a:lnTo>
                  <a:lnTo>
                    <a:pt x="106004" y="44101"/>
                  </a:lnTo>
                  <a:lnTo>
                    <a:pt x="98441" y="50501"/>
                  </a:lnTo>
                  <a:lnTo>
                    <a:pt x="94516" y="58425"/>
                  </a:lnTo>
                  <a:lnTo>
                    <a:pt x="87399" y="81426"/>
                  </a:lnTo>
                  <a:lnTo>
                    <a:pt x="89044" y="88256"/>
                  </a:lnTo>
                  <a:lnTo>
                    <a:pt x="112383" y="115380"/>
                  </a:lnTo>
                  <a:lnTo>
                    <a:pt x="144716" y="1404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699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672" y="452402"/>
            <a:ext cx="9692640" cy="1325562"/>
          </a:xfrm>
        </p:spPr>
        <p:txBody>
          <a:bodyPr/>
          <a:lstStyle/>
          <a:p>
            <a:r>
              <a:rPr lang="en-US" dirty="0" smtClean="0"/>
              <a:t>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2805" y="1808329"/>
            <a:ext cx="8595360" cy="4351337"/>
          </a:xfrm>
        </p:spPr>
        <p:txBody>
          <a:bodyPr/>
          <a:lstStyle/>
          <a:p>
            <a:r>
              <a:rPr lang="en-US" dirty="0" smtClean="0"/>
              <a:t>Pharaoh- king/ruler</a:t>
            </a:r>
            <a:endParaRPr lang="en-US" dirty="0"/>
          </a:p>
          <a:p>
            <a:r>
              <a:rPr lang="en-US" dirty="0" smtClean="0"/>
              <a:t>Some 30 dynasties over 3,000 years (Old, Middle and New Kingdoms)  </a:t>
            </a:r>
          </a:p>
          <a:p>
            <a:r>
              <a:rPr lang="en-US" dirty="0" smtClean="0"/>
              <a:t>Administration of </a:t>
            </a:r>
            <a:r>
              <a:rPr lang="en-US" b="1" dirty="0" smtClean="0"/>
              <a:t>scribes</a:t>
            </a:r>
            <a:r>
              <a:rPr lang="en-US" dirty="0" smtClean="0"/>
              <a:t> and tax collectors, vizier as close advisor </a:t>
            </a:r>
          </a:p>
          <a:p>
            <a:r>
              <a:rPr lang="en-US" dirty="0" smtClean="0"/>
              <a:t>Efficient tax system and labor obligations </a:t>
            </a:r>
          </a:p>
          <a:p>
            <a:r>
              <a:rPr lang="en-US" dirty="0" smtClean="0"/>
              <a:t>Conquest of modern Israel, Syria, Lebanon</a:t>
            </a:r>
          </a:p>
          <a:p>
            <a:r>
              <a:rPr lang="en-US" dirty="0" smtClean="0"/>
              <a:t>International System</a:t>
            </a:r>
          </a:p>
          <a:p>
            <a:r>
              <a:rPr lang="en-US" dirty="0" smtClean="0"/>
              <a:t>NO CITY-STATES-unified kingdom</a:t>
            </a:r>
          </a:p>
          <a:p>
            <a:r>
              <a:rPr lang="en-US" dirty="0" smtClean="0"/>
              <a:t>Divided into 40 districts with 						 governors ruling each one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400"/>
            <a:ext cx="27178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1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06991" cy="6858000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6" b="14"/>
          <a:stretch/>
        </p:blipFill>
        <p:spPr>
          <a:xfrm>
            <a:off x="161153" y="4093874"/>
            <a:ext cx="2922516" cy="26179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7398" r="34728" b="-1"/>
          <a:stretch/>
        </p:blipFill>
        <p:spPr>
          <a:xfrm>
            <a:off x="3242960" y="4989657"/>
            <a:ext cx="2703164" cy="1722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5076" y="365760"/>
            <a:ext cx="4639436" cy="1325562"/>
          </a:xfrm>
        </p:spPr>
        <p:txBody>
          <a:bodyPr>
            <a:normAutofit/>
          </a:bodyPr>
          <a:lstStyle/>
          <a:p>
            <a:r>
              <a:rPr lang="en-US" dirty="0"/>
              <a:t>Cultural Achievements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5076" y="1828800"/>
            <a:ext cx="4677389" cy="50292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Monumental Architecture</a:t>
            </a:r>
          </a:p>
          <a:p>
            <a:r>
              <a:rPr lang="en-US" sz="1600" dirty="0" smtClean="0"/>
              <a:t>Pyramids, sphinx, elaborate tombs, palaces, new cities</a:t>
            </a:r>
            <a:endParaRPr lang="en-US" sz="1600" dirty="0"/>
          </a:p>
          <a:p>
            <a:endParaRPr lang="en-US" dirty="0"/>
          </a:p>
          <a:p>
            <a:r>
              <a:rPr lang="en-US" sz="2400" dirty="0"/>
              <a:t>Religion</a:t>
            </a:r>
          </a:p>
          <a:p>
            <a:r>
              <a:rPr lang="en-US" sz="1600" dirty="0" smtClean="0"/>
              <a:t>Over 2,000 major and minor gods, priesthood, mummification, positive outlook of gods and afterlife </a:t>
            </a:r>
          </a:p>
          <a:p>
            <a:r>
              <a:rPr lang="en-US" sz="1600" dirty="0" smtClean="0"/>
              <a:t>Book of the Dead</a:t>
            </a:r>
            <a:endParaRPr lang="en-US" sz="1600" dirty="0"/>
          </a:p>
          <a:p>
            <a:endParaRPr lang="en-US" dirty="0"/>
          </a:p>
          <a:p>
            <a:r>
              <a:rPr lang="en-US" sz="2000" dirty="0" smtClean="0"/>
              <a:t>Hieroglyphics and Papyrus </a:t>
            </a:r>
          </a:p>
          <a:p>
            <a:r>
              <a:rPr lang="en-US" sz="1600" dirty="0" smtClean="0"/>
              <a:t>Improvement over clay tables, portable, Hieroglyphics for royal inscriptions, short-hand for everyday records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8316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06991" cy="6858000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5076" y="365760"/>
            <a:ext cx="4639436" cy="1325562"/>
          </a:xfrm>
        </p:spPr>
        <p:txBody>
          <a:bodyPr>
            <a:normAutofit/>
          </a:bodyPr>
          <a:lstStyle/>
          <a:p>
            <a:r>
              <a:rPr lang="en-US" dirty="0"/>
              <a:t>Economy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5076" y="1828800"/>
            <a:ext cx="4677389" cy="4476750"/>
          </a:xfrm>
        </p:spPr>
        <p:txBody>
          <a:bodyPr>
            <a:normAutofit/>
          </a:bodyPr>
          <a:lstStyle/>
          <a:p>
            <a:r>
              <a:rPr lang="en-US" dirty="0" smtClean="0"/>
              <a:t>Agriculture- incredibly abundant, famine rarely occurred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Trade- traded with Mesopotamia, but also with Nubia and trans-Saharan Africa to the south, especially for gold</a:t>
            </a:r>
          </a:p>
          <a:p>
            <a:r>
              <a:rPr lang="en-US" dirty="0" smtClean="0"/>
              <a:t>Like Mesopotamia, need to trade for wood, gold, silver, precious metals, ivory, slaves,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00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184</TotalTime>
  <Words>213</Words>
  <Application>Microsoft Macintosh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Schoolbook</vt:lpstr>
      <vt:lpstr>Wingdings 2</vt:lpstr>
      <vt:lpstr>View</vt:lpstr>
      <vt:lpstr>Aim: How can we consider Egypt to be a complex society?  </vt:lpstr>
      <vt:lpstr>ANCIENT EGYPT</vt:lpstr>
      <vt:lpstr>Geography</vt:lpstr>
      <vt:lpstr>Government</vt:lpstr>
      <vt:lpstr>Cultural Achievements </vt:lpstr>
      <vt:lpstr>Economy 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How can we consider Egypt to be a complex society?  </dc:title>
  <dc:creator>Michael Lipari</dc:creator>
  <cp:lastModifiedBy>Michael Lipari</cp:lastModifiedBy>
  <cp:revision>15</cp:revision>
  <dcterms:created xsi:type="dcterms:W3CDTF">2017-09-17T18:34:08Z</dcterms:created>
  <dcterms:modified xsi:type="dcterms:W3CDTF">2017-09-20T19:18:46Z</dcterms:modified>
</cp:coreProperties>
</file>