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2" r:id="rId3"/>
    <p:sldId id="259" r:id="rId4"/>
    <p:sldId id="271" r:id="rId5"/>
    <p:sldId id="260" r:id="rId6"/>
    <p:sldId id="261" r:id="rId7"/>
    <p:sldId id="262" r:id="rId8"/>
    <p:sldId id="263" r:id="rId9"/>
    <p:sldId id="265" r:id="rId10"/>
    <p:sldId id="266" r:id="rId11"/>
    <p:sldId id="267" r:id="rId12"/>
    <p:sldId id="268" r:id="rId13"/>
    <p:sldId id="264"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C88E0-E1D3-4F2B-91DC-7248C8A765C1}" type="datetimeFigureOut">
              <a:rPr lang="en-US" smtClean="0"/>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3C30B-12D0-4503-A232-31E6C1AFC895}" type="slidenum">
              <a:rPr lang="en-US" smtClean="0"/>
              <a:t>‹#›</a:t>
            </a:fld>
            <a:endParaRPr lang="en-US"/>
          </a:p>
        </p:txBody>
      </p:sp>
    </p:spTree>
    <p:extLst>
      <p:ext uri="{BB962C8B-B14F-4D97-AF65-F5344CB8AC3E}">
        <p14:creationId xmlns:p14="http://schemas.microsoft.com/office/powerpoint/2010/main" val="411895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04DFC68-5F07-4DD5-8EF6-39DF3128428E}" type="slidenum">
              <a:rPr lang="en-US" altLang="en-US" sz="1200"/>
              <a:pPr eaLnBrk="1" hangingPunct="1"/>
              <a:t>2</a:t>
            </a:fld>
            <a:endParaRPr lang="en-US" altLang="en-US" sz="1200"/>
          </a:p>
        </p:txBody>
      </p:sp>
      <p:sp>
        <p:nvSpPr>
          <p:cNvPr id="409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5283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29057" indent="-280406" eaLnBrk="0" hangingPunct="0">
              <a:defRPr sz="2400">
                <a:solidFill>
                  <a:schemeClr val="tx1"/>
                </a:solidFill>
                <a:latin typeface="Times New Roman" pitchFamily="18" charset="0"/>
              </a:defRPr>
            </a:lvl2pPr>
            <a:lvl3pPr marL="1121626" indent="-224325" eaLnBrk="0" hangingPunct="0">
              <a:defRPr sz="2400">
                <a:solidFill>
                  <a:schemeClr val="tx1"/>
                </a:solidFill>
                <a:latin typeface="Times New Roman" pitchFamily="18" charset="0"/>
              </a:defRPr>
            </a:lvl3pPr>
            <a:lvl4pPr marL="1570276" indent="-224325" eaLnBrk="0" hangingPunct="0">
              <a:defRPr sz="2400">
                <a:solidFill>
                  <a:schemeClr val="tx1"/>
                </a:solidFill>
                <a:latin typeface="Times New Roman" pitchFamily="18" charset="0"/>
              </a:defRPr>
            </a:lvl4pPr>
            <a:lvl5pPr marL="2018927" indent="-224325" eaLnBrk="0" hangingPunct="0">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pPr eaLnBrk="1" hangingPunct="1"/>
            <a:fld id="{B989ABF2-6D68-4F77-B7A4-47077F59C6D8}" type="slidenum">
              <a:rPr lang="en-US" sz="1200"/>
              <a:pPr eaLnBrk="1" hangingPunct="1"/>
              <a:t>3</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mtClean="0">
                <a:latin typeface="Times New Roman" pitchFamily="18" charset="0"/>
              </a:rPr>
              <a:t>What is life like if all plants and animals had to remain in their indigenous locations?  How would the world have developed differently?   Similar?</a:t>
            </a:r>
          </a:p>
          <a:p>
            <a:pPr eaLnBrk="1" hangingPunct="1"/>
            <a:r>
              <a:rPr lang="en-US" smtClean="0">
                <a:latin typeface="Times New Roman" pitchFamily="18" charset="0"/>
              </a:rPr>
              <a:t>Choose a topic/product/idea- what does their “Spread” Map look like now(2010)?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30164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2721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262395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390152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350121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258916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31315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39800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207668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20211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D323A-875F-45C2-BD99-3DBF54FD01B6}" type="datetimeFigureOut">
              <a:rPr lang="en-US" smtClean="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469DD-F495-41B6-BCD9-EB537FD9718D}" type="slidenum">
              <a:rPr lang="en-US" smtClean="0"/>
              <a:t>‹#›</a:t>
            </a:fld>
            <a:endParaRPr lang="en-US" dirty="0"/>
          </a:p>
        </p:txBody>
      </p:sp>
    </p:spTree>
    <p:extLst>
      <p:ext uri="{BB962C8B-B14F-4D97-AF65-F5344CB8AC3E}">
        <p14:creationId xmlns:p14="http://schemas.microsoft.com/office/powerpoint/2010/main" val="112794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D323A-875F-45C2-BD99-3DBF54FD01B6}" type="datetimeFigureOut">
              <a:rPr lang="en-US" smtClean="0"/>
              <a:t>9/13/2016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469DD-F495-41B6-BCD9-EB537FD9718D}" type="slidenum">
              <a:rPr lang="en-US" smtClean="0"/>
              <a:t>‹#›</a:t>
            </a:fld>
            <a:endParaRPr lang="en-US" dirty="0"/>
          </a:p>
        </p:txBody>
      </p:sp>
    </p:spTree>
    <p:extLst>
      <p:ext uri="{BB962C8B-B14F-4D97-AF65-F5344CB8AC3E}">
        <p14:creationId xmlns:p14="http://schemas.microsoft.com/office/powerpoint/2010/main" val="1922593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inproheat.com/interface/images/images/foundry_supplies_equipment/crucible/pouring_metal_crucible.jpg&amp;imgrefurl=http://www.inproheat.com/crucibles_liners.asp&amp;h=154&amp;w=198&amp;sz=10&amp;tbnid=rSJvaz00_WkJ:&amp;tbnh=77&amp;tbnw=99&amp;start=15&amp;prev=/images?q=pouring+metal&amp;hl=en&amp;lr=&amp;ie=UTF-8"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hyperlink" Target="http://www.mcah.columbia.edu/dbcourses/riseofciv/thumb/CATALHUYUK_CLAYSTAMPSE.jpg"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u="sng" dirty="0" smtClean="0"/>
              <a:t>Change Over Time Thesis</a:t>
            </a:r>
            <a:r>
              <a:rPr lang="en-US" dirty="0" smtClean="0"/>
              <a:t>: Identifies both Changes and Continuities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solidFill>
                  <a:srgbClr val="002060"/>
                </a:solidFill>
              </a:rPr>
              <a:t>During the Neolithic era (10.000B.C.E -4000B.C.E) early man developed settlements based on the new stable food supply, formed patriarchal societies denying women opportunities men were given while retaining the spiritual and religious relationship with their natural surroundings. </a:t>
            </a:r>
            <a:endParaRPr lang="en-US"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3429000" cy="1752600"/>
          </a:xfrm>
          <a:prstGeom prst="rect">
            <a:avLst/>
          </a:prstGeom>
        </p:spPr>
      </p:pic>
      <p:sp>
        <p:nvSpPr>
          <p:cNvPr id="6" name="TextBox 5"/>
          <p:cNvSpPr txBox="1"/>
          <p:nvPr/>
        </p:nvSpPr>
        <p:spPr>
          <a:xfrm>
            <a:off x="7848600" y="4038600"/>
            <a:ext cx="875561" cy="646331"/>
          </a:xfrm>
          <a:prstGeom prst="rect">
            <a:avLst/>
          </a:prstGeom>
          <a:noFill/>
        </p:spPr>
        <p:txBody>
          <a:bodyPr wrap="none" rtlCol="0">
            <a:spAutoFit/>
          </a:bodyPr>
          <a:lstStyle/>
          <a:p>
            <a:r>
              <a:rPr lang="en-US" dirty="0" smtClean="0"/>
              <a:t>Sample</a:t>
            </a:r>
          </a:p>
          <a:p>
            <a:r>
              <a:rPr lang="en-US" dirty="0" smtClean="0"/>
              <a:t>thesis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574"/>
            <a:ext cx="429577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516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4339" name="AutoShape 3"/>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4340" name="WordArt 4"/>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grpSp>
        <p:nvGrpSpPr>
          <p:cNvPr id="14341" name="Group 5"/>
          <p:cNvGrpSpPr>
            <a:grpSpLocks/>
          </p:cNvGrpSpPr>
          <p:nvPr/>
        </p:nvGrpSpPr>
        <p:grpSpPr bwMode="auto">
          <a:xfrm>
            <a:off x="0" y="0"/>
            <a:ext cx="1143000" cy="1143000"/>
            <a:chOff x="0" y="0"/>
            <a:chExt cx="720" cy="720"/>
          </a:xfrm>
        </p:grpSpPr>
        <p:sp>
          <p:nvSpPr>
            <p:cNvPr id="14346" name="Oval 6"/>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14347" name="Picture 7" descr="globe_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2" name="Text Box 8"/>
          <p:cNvSpPr txBox="1">
            <a:spLocks noChangeArrowheads="1"/>
          </p:cNvSpPr>
          <p:nvPr/>
        </p:nvSpPr>
        <p:spPr bwMode="auto">
          <a:xfrm>
            <a:off x="762000" y="12192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Metal Working: From Copper to Bronze</a:t>
            </a:r>
          </a:p>
        </p:txBody>
      </p:sp>
      <p:pic>
        <p:nvPicPr>
          <p:cNvPr id="14343" name="Picture 10" descr="pouring_metal_crucib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828800"/>
            <a:ext cx="21336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1"/>
          <p:cNvSpPr txBox="1">
            <a:spLocks noChangeArrowheads="1"/>
          </p:cNvSpPr>
          <p:nvPr/>
        </p:nvSpPr>
        <p:spPr bwMode="auto">
          <a:xfrm>
            <a:off x="914400" y="1905000"/>
            <a:ext cx="6172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3200">
                <a:latin typeface="Tahoma" pitchFamily="34" charset="0"/>
              </a:rPr>
              <a:t>The working of metals became very important to early human settlements for tools &amp; weapons.</a:t>
            </a:r>
          </a:p>
        </p:txBody>
      </p:sp>
      <p:sp>
        <p:nvSpPr>
          <p:cNvPr id="14345" name="Text Box 12"/>
          <p:cNvSpPr txBox="1">
            <a:spLocks noChangeArrowheads="1"/>
          </p:cNvSpPr>
          <p:nvPr/>
        </p:nvSpPr>
        <p:spPr bwMode="auto">
          <a:xfrm>
            <a:off x="914400" y="3841750"/>
            <a:ext cx="8229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3200">
                <a:latin typeface="Tahoma" pitchFamily="34" charset="0"/>
              </a:rPr>
              <a:t>Early settlements gradually shifted from copper to the stronger alloy bronze by 3,000BCE—ushers in the </a:t>
            </a:r>
            <a:r>
              <a:rPr lang="en-US" sz="3200" b="1">
                <a:solidFill>
                  <a:schemeClr val="accent2"/>
                </a:solidFill>
                <a:latin typeface="Tahoma" pitchFamily="34" charset="0"/>
              </a:rPr>
              <a:t>Bronze Age</a:t>
            </a:r>
            <a:r>
              <a:rPr lang="en-US" sz="3200">
                <a:latin typeface="Tahoma" pitchFamily="34" charset="0"/>
              </a:rPr>
              <a:t>!</a:t>
            </a:r>
          </a:p>
          <a:p>
            <a:pPr eaLnBrk="1" hangingPunct="1">
              <a:buFontTx/>
              <a:buChar char="•"/>
            </a:pPr>
            <a:endParaRPr lang="en-US" sz="3200">
              <a:latin typeface="Tahoma" pitchFamily="34" charset="0"/>
            </a:endParaRPr>
          </a:p>
          <a:p>
            <a:pPr eaLnBrk="1" hangingPunct="1">
              <a:buFontTx/>
              <a:buChar char="•"/>
            </a:pPr>
            <a:r>
              <a:rPr lang="en-US" sz="3200">
                <a:latin typeface="Tahoma" pitchFamily="34" charset="0"/>
              </a:rPr>
              <a:t>Metal working spread throughout human communities slowly as agriculture had.</a:t>
            </a:r>
          </a:p>
        </p:txBody>
      </p:sp>
    </p:spTree>
    <p:extLst>
      <p:ext uri="{BB962C8B-B14F-4D97-AF65-F5344CB8AC3E}">
        <p14:creationId xmlns:p14="http://schemas.microsoft.com/office/powerpoint/2010/main" val="2005180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5363" name="AutoShape 3"/>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5364" name="WordArt 4"/>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grpSp>
        <p:nvGrpSpPr>
          <p:cNvPr id="15365" name="Group 5"/>
          <p:cNvGrpSpPr>
            <a:grpSpLocks/>
          </p:cNvGrpSpPr>
          <p:nvPr/>
        </p:nvGrpSpPr>
        <p:grpSpPr bwMode="auto">
          <a:xfrm>
            <a:off x="0" y="0"/>
            <a:ext cx="1143000" cy="1143000"/>
            <a:chOff x="0" y="0"/>
            <a:chExt cx="720" cy="720"/>
          </a:xfrm>
        </p:grpSpPr>
        <p:sp>
          <p:nvSpPr>
            <p:cNvPr id="15384" name="Oval 6"/>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15385" name="Picture 7" descr="globe_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6" name="Picture 8" descr="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8768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1"/>
          <p:cNvSpPr txBox="1">
            <a:spLocks noChangeArrowheads="1"/>
          </p:cNvSpPr>
          <p:nvPr/>
        </p:nvSpPr>
        <p:spPr bwMode="auto">
          <a:xfrm>
            <a:off x="762000" y="9906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Further Technological Advancements</a:t>
            </a:r>
          </a:p>
        </p:txBody>
      </p:sp>
      <p:graphicFrame>
        <p:nvGraphicFramePr>
          <p:cNvPr id="21539" name="Group 35"/>
          <p:cNvGraphicFramePr>
            <a:graphicFrameLocks noGrp="1"/>
          </p:cNvGraphicFramePr>
          <p:nvPr/>
        </p:nvGraphicFramePr>
        <p:xfrm>
          <a:off x="1066800" y="1752600"/>
          <a:ext cx="7772400" cy="4648200"/>
        </p:xfrm>
        <a:graphic>
          <a:graphicData uri="http://schemas.openxmlformats.org/drawingml/2006/table">
            <a:tbl>
              <a:tblPr/>
              <a:tblGrid>
                <a:gridCol w="18288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154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ahoma" pitchFamily="1" charset="0"/>
                        </a:rPr>
                        <a:t>Wheeled Vehicles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smtClean="0">
                          <a:ln>
                            <a:noFill/>
                          </a:ln>
                          <a:solidFill>
                            <a:schemeClr val="tx1"/>
                          </a:solidFill>
                          <a:effectLst/>
                          <a:latin typeface="Tahoma" pitchFamily="1" charset="0"/>
                        </a:rPr>
                        <a:t>Saves labor, allows transport of large loads and enhances trade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4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ahoma" pitchFamily="1" charset="0"/>
                        </a:rPr>
                        <a:t>Potters Wheel (c.6000BCE)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smtClean="0">
                          <a:ln>
                            <a:noFill/>
                          </a:ln>
                          <a:solidFill>
                            <a:schemeClr val="tx1"/>
                          </a:solidFill>
                          <a:effectLst/>
                          <a:latin typeface="Tahoma" pitchFamily="1" charset="0"/>
                        </a:rPr>
                        <a:t>Allows the construction of more durable clay vessels and artwork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ahoma" pitchFamily="1" charset="0"/>
                        </a:rPr>
                        <a:t>Irrigation &amp; Driven Plows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smtClean="0">
                          <a:ln>
                            <a:noFill/>
                          </a:ln>
                          <a:solidFill>
                            <a:schemeClr val="tx1"/>
                          </a:solidFill>
                          <a:effectLst/>
                          <a:latin typeface="Tahoma" pitchFamily="1" charset="0"/>
                        </a:rPr>
                        <a:t>Allows further increase of food production, encourages pop. growth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5382" name="Picture 31" descr="4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288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37" descr="potters wheel"/>
          <p:cNvPicPr>
            <a:picLocks noChangeAspect="1" noChangeArrowheads="1"/>
          </p:cNvPicPr>
          <p:nvPr/>
        </p:nvPicPr>
        <p:blipFill>
          <a:blip r:embed="rId5">
            <a:lum bright="24000" contrast="12000"/>
            <a:extLst>
              <a:ext uri="{28A0092B-C50C-407E-A947-70E740481C1C}">
                <a14:useLocalDpi xmlns:a14="http://schemas.microsoft.com/office/drawing/2010/main" val="0"/>
              </a:ext>
            </a:extLst>
          </a:blip>
          <a:srcRect/>
          <a:stretch>
            <a:fillRect/>
          </a:stretch>
        </p:blipFill>
        <p:spPr bwMode="auto">
          <a:xfrm>
            <a:off x="1219200" y="33528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687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6387" name="AutoShape 3"/>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6388" name="WordArt 4"/>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grpSp>
        <p:nvGrpSpPr>
          <p:cNvPr id="16389" name="Group 5"/>
          <p:cNvGrpSpPr>
            <a:grpSpLocks/>
          </p:cNvGrpSpPr>
          <p:nvPr/>
        </p:nvGrpSpPr>
        <p:grpSpPr bwMode="auto">
          <a:xfrm>
            <a:off x="0" y="0"/>
            <a:ext cx="1143000" cy="1143000"/>
            <a:chOff x="0" y="0"/>
            <a:chExt cx="720" cy="720"/>
          </a:xfrm>
        </p:grpSpPr>
        <p:sp>
          <p:nvSpPr>
            <p:cNvPr id="16392" name="Oval 6"/>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16393" name="Picture 7" descr="globe_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0" name="Text Box 8"/>
          <p:cNvSpPr txBox="1">
            <a:spLocks noChangeArrowheads="1"/>
          </p:cNvSpPr>
          <p:nvPr/>
        </p:nvSpPr>
        <p:spPr bwMode="auto">
          <a:xfrm>
            <a:off x="609600" y="10668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Early Human Impact on the Environment</a:t>
            </a:r>
          </a:p>
        </p:txBody>
      </p:sp>
      <p:sp>
        <p:nvSpPr>
          <p:cNvPr id="16391" name="Text Box 9"/>
          <p:cNvSpPr txBox="1">
            <a:spLocks noChangeArrowheads="1"/>
          </p:cNvSpPr>
          <p:nvPr/>
        </p:nvSpPr>
        <p:spPr bwMode="auto">
          <a:xfrm>
            <a:off x="914400" y="1828800"/>
            <a:ext cx="82296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3200">
                <a:latin typeface="Tahoma" pitchFamily="34" charset="0"/>
              </a:rPr>
              <a:t>Deforestation in places where copper, bronze, and salt were produced.</a:t>
            </a:r>
          </a:p>
          <a:p>
            <a:pPr eaLnBrk="1" hangingPunct="1">
              <a:buFontTx/>
              <a:buChar char="•"/>
            </a:pPr>
            <a:endParaRPr lang="en-US" sz="3200">
              <a:latin typeface="Tahoma" pitchFamily="34" charset="0"/>
            </a:endParaRPr>
          </a:p>
          <a:p>
            <a:pPr eaLnBrk="1" hangingPunct="1">
              <a:buFontTx/>
              <a:buChar char="•"/>
            </a:pPr>
            <a:r>
              <a:rPr lang="en-US" sz="3200">
                <a:latin typeface="Tahoma" pitchFamily="34" charset="0"/>
              </a:rPr>
              <a:t>Erosion and flooding where agriculture disturbed soil and natural vegetation.</a:t>
            </a:r>
          </a:p>
          <a:p>
            <a:pPr eaLnBrk="1" hangingPunct="1">
              <a:buFontTx/>
              <a:buChar char="•"/>
            </a:pPr>
            <a:endParaRPr lang="en-US" sz="3200">
              <a:latin typeface="Tahoma" pitchFamily="34" charset="0"/>
            </a:endParaRPr>
          </a:p>
          <a:p>
            <a:pPr eaLnBrk="1" hangingPunct="1">
              <a:buFontTx/>
              <a:buChar char="•"/>
            </a:pPr>
            <a:r>
              <a:rPr lang="en-US" sz="3200">
                <a:latin typeface="Tahoma" pitchFamily="34" charset="0"/>
              </a:rPr>
              <a:t>Selective extinction of large land animals and weed plants due to hunting &amp; agriculture.</a:t>
            </a:r>
          </a:p>
        </p:txBody>
      </p:sp>
    </p:spTree>
    <p:extLst>
      <p:ext uri="{BB962C8B-B14F-4D97-AF65-F5344CB8AC3E}">
        <p14:creationId xmlns:p14="http://schemas.microsoft.com/office/powerpoint/2010/main" val="1911479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1267" name="AutoShape 3"/>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1268" name="WordArt 4"/>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sp>
        <p:nvSpPr>
          <p:cNvPr id="11269" name="Text Box 8"/>
          <p:cNvSpPr txBox="1">
            <a:spLocks noChangeArrowheads="1"/>
          </p:cNvSpPr>
          <p:nvPr/>
        </p:nvSpPr>
        <p:spPr bwMode="auto">
          <a:xfrm>
            <a:off x="762000" y="9906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First Towns Develop</a:t>
            </a:r>
          </a:p>
        </p:txBody>
      </p:sp>
      <p:sp>
        <p:nvSpPr>
          <p:cNvPr id="11270" name="Text Box 9"/>
          <p:cNvSpPr txBox="1">
            <a:spLocks noChangeArrowheads="1"/>
          </p:cNvSpPr>
          <p:nvPr/>
        </p:nvSpPr>
        <p:spPr bwMode="auto">
          <a:xfrm>
            <a:off x="914400" y="1676400"/>
            <a:ext cx="82296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3200">
                <a:latin typeface="Tahoma" pitchFamily="34" charset="0"/>
              </a:rPr>
              <a:t>Towns require </a:t>
            </a:r>
            <a:r>
              <a:rPr lang="en-US" sz="3200" b="1">
                <a:solidFill>
                  <a:schemeClr val="accent2"/>
                </a:solidFill>
                <a:latin typeface="Tahoma" pitchFamily="34" charset="0"/>
              </a:rPr>
              <a:t>social differentiation</a:t>
            </a:r>
            <a:r>
              <a:rPr lang="en-US" sz="3200">
                <a:latin typeface="Tahoma" pitchFamily="34" charset="0"/>
              </a:rPr>
              <a:t>: metal workers, pottery workers, farmers, soldiers, religious and political leaders.  </a:t>
            </a:r>
          </a:p>
          <a:p>
            <a:pPr algn="ctr" eaLnBrk="1" hangingPunct="1"/>
            <a:r>
              <a:rPr lang="en-US" sz="3200" b="1">
                <a:latin typeface="Tahoma" pitchFamily="34" charset="0"/>
              </a:rPr>
              <a:t>(POSSIBLE B/C FOOD SURPLUSES!)</a:t>
            </a:r>
          </a:p>
          <a:p>
            <a:pPr eaLnBrk="1" hangingPunct="1">
              <a:buFontTx/>
              <a:buChar char="•"/>
            </a:pPr>
            <a:endParaRPr lang="en-US" sz="3200">
              <a:latin typeface="Tahoma" pitchFamily="34" charset="0"/>
            </a:endParaRPr>
          </a:p>
          <a:p>
            <a:pPr eaLnBrk="1" hangingPunct="1">
              <a:buFontTx/>
              <a:buChar char="•"/>
            </a:pPr>
            <a:r>
              <a:rPr lang="en-US" sz="3200">
                <a:latin typeface="Tahoma" pitchFamily="34" charset="0"/>
              </a:rPr>
              <a:t>Served as trade centers for the area; specialized in the production of certain unique crafts</a:t>
            </a:r>
          </a:p>
          <a:p>
            <a:pPr eaLnBrk="1" hangingPunct="1">
              <a:buFontTx/>
              <a:buChar char="•"/>
            </a:pPr>
            <a:endParaRPr lang="en-US" sz="3200">
              <a:latin typeface="Tahoma" pitchFamily="34" charset="0"/>
            </a:endParaRPr>
          </a:p>
          <a:p>
            <a:pPr eaLnBrk="1" hangingPunct="1">
              <a:buFontTx/>
              <a:buChar char="•"/>
            </a:pPr>
            <a:r>
              <a:rPr lang="en-US" sz="3200">
                <a:latin typeface="Tahoma" pitchFamily="34" charset="0"/>
              </a:rPr>
              <a:t>Beginnings of </a:t>
            </a:r>
            <a:r>
              <a:rPr lang="en-US" sz="3200" b="1">
                <a:solidFill>
                  <a:schemeClr val="accent2"/>
                </a:solidFill>
                <a:latin typeface="Tahoma" pitchFamily="34" charset="0"/>
              </a:rPr>
              <a:t>social stratification</a:t>
            </a:r>
            <a:r>
              <a:rPr lang="en-US" sz="3200">
                <a:latin typeface="Tahoma" pitchFamily="34" charset="0"/>
              </a:rPr>
              <a:t> (class)</a:t>
            </a:r>
          </a:p>
        </p:txBody>
      </p:sp>
      <p:grpSp>
        <p:nvGrpSpPr>
          <p:cNvPr id="11271" name="Group 10"/>
          <p:cNvGrpSpPr>
            <a:grpSpLocks/>
          </p:cNvGrpSpPr>
          <p:nvPr/>
        </p:nvGrpSpPr>
        <p:grpSpPr bwMode="auto">
          <a:xfrm>
            <a:off x="0" y="0"/>
            <a:ext cx="1143000" cy="1143000"/>
            <a:chOff x="0" y="0"/>
            <a:chExt cx="720" cy="720"/>
          </a:xfrm>
        </p:grpSpPr>
        <p:sp>
          <p:nvSpPr>
            <p:cNvPr id="11272" name="Oval 11"/>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11273" name="Picture 12" descr="globe_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0883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consider</a:t>
            </a:r>
            <a:endParaRPr lang="en-US" dirty="0"/>
          </a:p>
        </p:txBody>
      </p:sp>
      <p:sp>
        <p:nvSpPr>
          <p:cNvPr id="3" name="Content Placeholder 2"/>
          <p:cNvSpPr>
            <a:spLocks noGrp="1"/>
          </p:cNvSpPr>
          <p:nvPr>
            <p:ph idx="1"/>
          </p:nvPr>
        </p:nvSpPr>
        <p:spPr/>
        <p:txBody>
          <a:bodyPr>
            <a:normAutofit/>
          </a:bodyPr>
          <a:lstStyle/>
          <a:p>
            <a:r>
              <a:rPr lang="en-US" sz="1200" dirty="0" smtClean="0"/>
              <a:t>Independent innovation </a:t>
            </a:r>
            <a:r>
              <a:rPr lang="en-US" sz="1200" dirty="0" err="1" smtClean="0"/>
              <a:t>vs</a:t>
            </a:r>
            <a:r>
              <a:rPr lang="en-US" sz="1200" dirty="0" smtClean="0"/>
              <a:t> cultural diffusion</a:t>
            </a:r>
          </a:p>
          <a:p>
            <a:r>
              <a:rPr lang="en-US" sz="1200" dirty="0" smtClean="0"/>
              <a:t>Some areas proved more favorable to agriculture while others were more favorable to pastoralism (herding)</a:t>
            </a:r>
          </a:p>
          <a:p>
            <a:r>
              <a:rPr lang="en-US" sz="1200" dirty="0" smtClean="0"/>
              <a:t>Differences in geography led to differences in plants and animals</a:t>
            </a:r>
          </a:p>
          <a:p>
            <a:r>
              <a:rPr lang="en-US" sz="1200" dirty="0" smtClean="0"/>
              <a:t>The Middle East (SW Asia) domesticated first because thawing of the ice age happened there first</a:t>
            </a:r>
          </a:p>
          <a:p>
            <a:r>
              <a:rPr lang="en-US" sz="1200" dirty="0" smtClean="0"/>
              <a:t>Sedentary societies had different priorities than pastoral.</a:t>
            </a:r>
          </a:p>
          <a:p>
            <a:r>
              <a:rPr lang="en-US" sz="1200" dirty="0" smtClean="0"/>
              <a:t>A similarity can also be a difference. </a:t>
            </a:r>
            <a:r>
              <a:rPr lang="en-US" sz="1200" smtClean="0"/>
              <a:t>How?</a:t>
            </a:r>
            <a:endParaRPr lang="en-US"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81400"/>
            <a:ext cx="89916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97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dirty="0" smtClean="0">
                <a:solidFill>
                  <a:srgbClr val="7030A0"/>
                </a:solidFill>
              </a:rPr>
              <a:t>Characteristics of </a:t>
            </a:r>
            <a:br>
              <a:rPr lang="en-US" altLang="en-US" dirty="0" smtClean="0">
                <a:solidFill>
                  <a:srgbClr val="7030A0"/>
                </a:solidFill>
              </a:rPr>
            </a:br>
            <a:r>
              <a:rPr lang="en-US" altLang="en-US" dirty="0" smtClean="0">
                <a:solidFill>
                  <a:srgbClr val="7030A0"/>
                </a:solidFill>
              </a:rPr>
              <a:t>Paleolithic Period</a:t>
            </a:r>
          </a:p>
        </p:txBody>
      </p:sp>
      <p:sp>
        <p:nvSpPr>
          <p:cNvPr id="25603" name="Rectangle 3"/>
          <p:cNvSpPr>
            <a:spLocks noGrp="1" noChangeArrowheads="1"/>
          </p:cNvSpPr>
          <p:nvPr>
            <p:ph type="body" idx="1"/>
          </p:nvPr>
        </p:nvSpPr>
        <p:spPr/>
        <p:txBody>
          <a:bodyPr/>
          <a:lstStyle/>
          <a:p>
            <a:pPr eaLnBrk="1" hangingPunct="1"/>
            <a:r>
              <a:rPr lang="en-US" altLang="en-US" sz="2400" dirty="0" smtClean="0">
                <a:solidFill>
                  <a:srgbClr val="0070C0"/>
                </a:solidFill>
              </a:rPr>
              <a:t>The people were hunters and gatherers</a:t>
            </a:r>
          </a:p>
          <a:p>
            <a:pPr eaLnBrk="1" hangingPunct="1"/>
            <a:r>
              <a:rPr lang="en-US" altLang="en-US" sz="2400" dirty="0" smtClean="0">
                <a:solidFill>
                  <a:srgbClr val="0070C0"/>
                </a:solidFill>
              </a:rPr>
              <a:t>They lived in small groups of about 20-30 people</a:t>
            </a:r>
          </a:p>
          <a:p>
            <a:pPr eaLnBrk="1" hangingPunct="1"/>
            <a:r>
              <a:rPr lang="en-US" altLang="en-US" sz="2400" dirty="0" smtClean="0">
                <a:solidFill>
                  <a:srgbClr val="0070C0"/>
                </a:solidFill>
              </a:rPr>
              <a:t>Sexual division of labor(women gathered/men hunted)</a:t>
            </a:r>
          </a:p>
          <a:p>
            <a:pPr eaLnBrk="1" hangingPunct="1"/>
            <a:r>
              <a:rPr lang="en-US" altLang="en-US" sz="2400" dirty="0" smtClean="0">
                <a:solidFill>
                  <a:srgbClr val="0070C0"/>
                </a:solidFill>
              </a:rPr>
              <a:t>Nomadic people who followed game and ripening fruit</a:t>
            </a:r>
          </a:p>
          <a:p>
            <a:pPr eaLnBrk="1" hangingPunct="1"/>
            <a:r>
              <a:rPr lang="en-US" altLang="en-US" sz="2400" dirty="0" smtClean="0">
                <a:solidFill>
                  <a:srgbClr val="0070C0"/>
                </a:solidFill>
              </a:rPr>
              <a:t>Developed simple tools from stone, bone or wood</a:t>
            </a:r>
          </a:p>
          <a:p>
            <a:pPr eaLnBrk="1" hangingPunct="1"/>
            <a:r>
              <a:rPr lang="en-US" altLang="en-US" sz="2400" dirty="0" smtClean="0">
                <a:solidFill>
                  <a:srgbClr val="0070C0"/>
                </a:solidFill>
              </a:rPr>
              <a:t>Invented clothing</a:t>
            </a:r>
          </a:p>
          <a:p>
            <a:pPr eaLnBrk="1" hangingPunct="1"/>
            <a:r>
              <a:rPr lang="en-US" altLang="en-US" sz="2400" dirty="0" smtClean="0">
                <a:solidFill>
                  <a:srgbClr val="0070C0"/>
                </a:solidFill>
              </a:rPr>
              <a:t>Cave paintings and religious rituals</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51054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716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95250"/>
            <a:ext cx="17907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5791200"/>
            <a:ext cx="1905000" cy="107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40382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Centers of Agriculture"/>
          <p:cNvPicPr>
            <a:picLocks noChangeAspect="1"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914400" y="2133600"/>
            <a:ext cx="8001000" cy="44370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AutoShape 2"/>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6148" name="AutoShape 3"/>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6149" name="WordArt 4"/>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sp>
        <p:nvSpPr>
          <p:cNvPr id="6150" name="Text Box 9"/>
          <p:cNvSpPr txBox="1">
            <a:spLocks noChangeArrowheads="1"/>
          </p:cNvSpPr>
          <p:nvPr/>
        </p:nvSpPr>
        <p:spPr bwMode="auto">
          <a:xfrm>
            <a:off x="762000" y="10668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Agriculture Slowly Spreads: What do you notice about the core areas?</a:t>
            </a:r>
          </a:p>
        </p:txBody>
      </p:sp>
      <p:grpSp>
        <p:nvGrpSpPr>
          <p:cNvPr id="6151" name="Group 10"/>
          <p:cNvGrpSpPr>
            <a:grpSpLocks/>
          </p:cNvGrpSpPr>
          <p:nvPr/>
        </p:nvGrpSpPr>
        <p:grpSpPr bwMode="auto">
          <a:xfrm>
            <a:off x="0" y="0"/>
            <a:ext cx="1143000" cy="1143000"/>
            <a:chOff x="0" y="0"/>
            <a:chExt cx="720" cy="720"/>
          </a:xfrm>
        </p:grpSpPr>
        <p:sp>
          <p:nvSpPr>
            <p:cNvPr id="6152" name="Oval 11"/>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6153" name="Picture 12" descr="globe_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245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changes and continuities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3328405"/>
              </p:ext>
            </p:extLst>
          </p:nvPr>
        </p:nvGraphicFramePr>
        <p:xfrm>
          <a:off x="457200" y="1600200"/>
          <a:ext cx="8229600" cy="4759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smtClean="0"/>
                        <a:t>changes</a:t>
                      </a:r>
                      <a:endParaRPr lang="en-US" dirty="0"/>
                    </a:p>
                  </a:txBody>
                  <a:tcPr/>
                </a:tc>
                <a:tc>
                  <a:txBody>
                    <a:bodyPr/>
                    <a:lstStyle/>
                    <a:p>
                      <a:r>
                        <a:rPr lang="en-US" dirty="0" smtClean="0"/>
                        <a:t>continuities</a:t>
                      </a:r>
                      <a:endParaRPr lang="en-US" dirty="0"/>
                    </a:p>
                  </a:txBody>
                  <a:tcPr/>
                </a:tc>
                <a:extLst>
                  <a:ext uri="{0D108BD9-81ED-4DB2-BD59-A6C34878D82A}">
                    <a16:rowId xmlns:a16="http://schemas.microsoft.com/office/drawing/2014/main" val="10000"/>
                  </a:ext>
                </a:extLst>
              </a:tr>
              <a:tr h="370840">
                <a:tc>
                  <a:txBody>
                    <a:bodyPr/>
                    <a:lstStyle/>
                    <a:p>
                      <a:r>
                        <a:rPr lang="en-US" sz="1400" dirty="0" smtClean="0"/>
                        <a:t>Food became more stable</a:t>
                      </a:r>
                    </a:p>
                    <a:p>
                      <a:r>
                        <a:rPr lang="en-US" sz="1400" dirty="0" smtClean="0"/>
                        <a:t>Domestication of plants</a:t>
                      </a:r>
                      <a:r>
                        <a:rPr lang="en-US" sz="1400" baseline="0" dirty="0" smtClean="0"/>
                        <a:t> and animals(pastoralism)</a:t>
                      </a:r>
                      <a:endParaRPr lang="en-US" sz="1400" dirty="0" smtClean="0"/>
                    </a:p>
                    <a:p>
                      <a:r>
                        <a:rPr lang="en-US" sz="1400" dirty="0" smtClean="0"/>
                        <a:t>Food surplus led to labor specialization</a:t>
                      </a:r>
                    </a:p>
                    <a:p>
                      <a:r>
                        <a:rPr lang="en-US" sz="1400" dirty="0" smtClean="0"/>
                        <a:t>Division of labor ( specialization)</a:t>
                      </a:r>
                    </a:p>
                    <a:p>
                      <a:r>
                        <a:rPr lang="en-US" sz="1400" dirty="0" smtClean="0"/>
                        <a:t>Permanent settlements began to be built</a:t>
                      </a:r>
                    </a:p>
                    <a:p>
                      <a:r>
                        <a:rPr lang="en-US" sz="1400" dirty="0" smtClean="0"/>
                        <a:t>Patriarchy</a:t>
                      </a:r>
                      <a:r>
                        <a:rPr lang="en-US" sz="1400" baseline="0" dirty="0" smtClean="0"/>
                        <a:t> to protect inherited property began</a:t>
                      </a:r>
                    </a:p>
                    <a:p>
                      <a:r>
                        <a:rPr lang="en-US" sz="1400" baseline="0" dirty="0" smtClean="0"/>
                        <a:t>Population began to increase</a:t>
                      </a:r>
                    </a:p>
                    <a:p>
                      <a:r>
                        <a:rPr lang="en-US" sz="1400" baseline="0" dirty="0" smtClean="0"/>
                        <a:t>Governments and religions became more complex</a:t>
                      </a:r>
                    </a:p>
                    <a:p>
                      <a:r>
                        <a:rPr lang="en-US" sz="1400" baseline="0" dirty="0" smtClean="0"/>
                        <a:t>Metals began to develop ( metallurgy)</a:t>
                      </a:r>
                    </a:p>
                    <a:p>
                      <a:r>
                        <a:rPr lang="en-US" sz="1400" baseline="0" dirty="0" smtClean="0"/>
                        <a:t>Slash and burn agriculture</a:t>
                      </a:r>
                    </a:p>
                    <a:p>
                      <a:r>
                        <a:rPr lang="en-US" sz="1400" baseline="0" dirty="0" smtClean="0"/>
                        <a:t>Wheeled vehicles and plows developed</a:t>
                      </a:r>
                    </a:p>
                    <a:p>
                      <a:r>
                        <a:rPr lang="en-US" sz="1400" baseline="0" dirty="0" smtClean="0"/>
                        <a:t>First villages and town (</a:t>
                      </a:r>
                      <a:r>
                        <a:rPr lang="en-US" sz="1400" baseline="0" dirty="0" err="1" smtClean="0"/>
                        <a:t>Catal</a:t>
                      </a:r>
                      <a:r>
                        <a:rPr lang="en-US" sz="1400" baseline="0" dirty="0" smtClean="0"/>
                        <a:t> </a:t>
                      </a:r>
                      <a:r>
                        <a:rPr lang="en-US" sz="1400" baseline="0" dirty="0" err="1" smtClean="0"/>
                        <a:t>Huyuk</a:t>
                      </a:r>
                      <a:r>
                        <a:rPr lang="en-US" sz="1400" baseline="0" dirty="0" smtClean="0"/>
                        <a:t> and Jericho)</a:t>
                      </a:r>
                    </a:p>
                    <a:p>
                      <a:r>
                        <a:rPr lang="en-US" sz="1400" baseline="0" dirty="0" smtClean="0"/>
                        <a:t>Trade will increase amongst settled societies</a:t>
                      </a:r>
                    </a:p>
                    <a:p>
                      <a:r>
                        <a:rPr lang="en-US" sz="1400" baseline="0" dirty="0" smtClean="0"/>
                        <a:t>Deforestation and erosion from settlement and mining</a:t>
                      </a:r>
                    </a:p>
                    <a:p>
                      <a:endParaRPr lang="en-US" baseline="0" dirty="0" smtClean="0"/>
                    </a:p>
                    <a:p>
                      <a:endParaRPr lang="en-US" baseline="0" dirty="0" smtClean="0"/>
                    </a:p>
                    <a:p>
                      <a:endParaRPr lang="en-US" dirty="0" smtClean="0"/>
                    </a:p>
                    <a:p>
                      <a:endParaRPr lang="en-US" dirty="0" smtClean="0"/>
                    </a:p>
                  </a:txBody>
                  <a:tcPr/>
                </a:tc>
                <a:tc>
                  <a:txBody>
                    <a:bodyPr/>
                    <a:lstStyle/>
                    <a:p>
                      <a:r>
                        <a:rPr lang="en-US" sz="1200" dirty="0" smtClean="0"/>
                        <a:t>Fire still important for cooking, light, warmth (</a:t>
                      </a:r>
                      <a:r>
                        <a:rPr lang="en-US" sz="1200" dirty="0" err="1" smtClean="0"/>
                        <a:t>etc</a:t>
                      </a:r>
                      <a:r>
                        <a:rPr lang="en-US" sz="1200" dirty="0" smtClean="0"/>
                        <a:t>)</a:t>
                      </a:r>
                    </a:p>
                    <a:p>
                      <a:r>
                        <a:rPr lang="en-US" sz="1200" dirty="0" smtClean="0"/>
                        <a:t>Hunting and gathering ( it works)</a:t>
                      </a:r>
                    </a:p>
                    <a:p>
                      <a:r>
                        <a:rPr lang="en-US" sz="1200" dirty="0" smtClean="0"/>
                        <a:t>Religion maintained understanding of the world</a:t>
                      </a:r>
                    </a:p>
                    <a:p>
                      <a:r>
                        <a:rPr lang="en-US" sz="1200" dirty="0" smtClean="0"/>
                        <a:t>Men  still tended to be dominant</a:t>
                      </a:r>
                      <a:r>
                        <a:rPr lang="en-US" sz="1200" baseline="0" dirty="0" smtClean="0"/>
                        <a:t> due to sexual dimorphism</a:t>
                      </a:r>
                    </a:p>
                    <a:p>
                      <a:r>
                        <a:rPr lang="en-US" sz="1200" baseline="0" dirty="0" smtClean="0"/>
                        <a:t>Humans still migrated in bands</a:t>
                      </a:r>
                    </a:p>
                    <a:p>
                      <a:r>
                        <a:rPr lang="en-US" sz="1200" baseline="0" dirty="0" smtClean="0"/>
                        <a:t>Still relied heavily on environment</a:t>
                      </a:r>
                    </a:p>
                    <a:p>
                      <a:r>
                        <a:rPr lang="en-US" sz="1200" baseline="0" dirty="0" smtClean="0"/>
                        <a:t>Still had trade ( although increased)</a:t>
                      </a:r>
                    </a:p>
                    <a:p>
                      <a:r>
                        <a:rPr lang="en-US" sz="1200" baseline="0" dirty="0" smtClean="0"/>
                        <a:t>Conflict over resources continued</a:t>
                      </a:r>
                    </a:p>
                    <a:p>
                      <a:r>
                        <a:rPr lang="en-US" sz="1200" baseline="0" dirty="0" smtClean="0"/>
                        <a:t>Still no written system</a:t>
                      </a:r>
                    </a:p>
                    <a:p>
                      <a:r>
                        <a:rPr lang="en-US" sz="1200" baseline="0" dirty="0" smtClean="0"/>
                        <a:t>Still vulnerable to environmental factors</a:t>
                      </a:r>
                    </a:p>
                    <a:p>
                      <a:r>
                        <a:rPr lang="en-US" sz="1200" baseline="0" dirty="0" smtClean="0"/>
                        <a:t>Still many violent interactions between humans</a:t>
                      </a:r>
                    </a:p>
                    <a:p>
                      <a:r>
                        <a:rPr lang="en-US" sz="1200" baseline="0" dirty="0" smtClean="0"/>
                        <a:t>Many areas geographically unable to domesticate (</a:t>
                      </a:r>
                      <a:r>
                        <a:rPr lang="en-US" sz="1200" baseline="0" dirty="0" err="1" smtClean="0"/>
                        <a:t>Steppes,Mountains</a:t>
                      </a:r>
                      <a:r>
                        <a:rPr lang="en-US" sz="1200" baseline="0" dirty="0" smtClean="0"/>
                        <a:t>, Deserts) initially-geographic determinism</a:t>
                      </a:r>
                    </a:p>
                    <a:p>
                      <a:endParaRPr lang="en-US" sz="1200" baseline="0" dirty="0" smtClean="0"/>
                    </a:p>
                    <a:p>
                      <a:endParaRPr lang="en-US" baseline="0" dirty="0" smtClean="0"/>
                    </a:p>
                    <a:p>
                      <a:endParaRPr lang="en-US" baseline="0" dirty="0" smtClean="0"/>
                    </a:p>
                    <a:p>
                      <a:endParaRPr lang="en-US" baseline="0" dirty="0" smtClean="0"/>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6327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4"/>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7171" name="AutoShape 15"/>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7172" name="WordArt 16"/>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sp>
        <p:nvSpPr>
          <p:cNvPr id="7173" name="Text Box 20"/>
          <p:cNvSpPr txBox="1">
            <a:spLocks noChangeArrowheads="1"/>
          </p:cNvSpPr>
          <p:nvPr/>
        </p:nvSpPr>
        <p:spPr bwMode="auto">
          <a:xfrm>
            <a:off x="762000" y="10668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Independent Development vs. </a:t>
            </a:r>
          </a:p>
          <a:p>
            <a:pPr algn="ctr" eaLnBrk="1" hangingPunct="1"/>
            <a:r>
              <a:rPr lang="en-US" sz="3200" b="1">
                <a:latin typeface="Tahoma" pitchFamily="34" charset="0"/>
              </a:rPr>
              <a:t>Cultural Diffusion </a:t>
            </a:r>
          </a:p>
        </p:txBody>
      </p:sp>
      <p:sp>
        <p:nvSpPr>
          <p:cNvPr id="7174" name="Text Box 22"/>
          <p:cNvSpPr txBox="1">
            <a:spLocks noChangeArrowheads="1"/>
          </p:cNvSpPr>
          <p:nvPr/>
        </p:nvSpPr>
        <p:spPr bwMode="auto">
          <a:xfrm>
            <a:off x="914400" y="2133600"/>
            <a:ext cx="82296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3200">
                <a:solidFill>
                  <a:schemeClr val="accent2"/>
                </a:solidFill>
                <a:latin typeface="Tahoma" pitchFamily="34" charset="0"/>
              </a:rPr>
              <a:t>Areas of </a:t>
            </a:r>
            <a:r>
              <a:rPr lang="en-US" sz="3200" b="1">
                <a:solidFill>
                  <a:schemeClr val="accent2"/>
                </a:solidFill>
                <a:latin typeface="Tahoma" pitchFamily="34" charset="0"/>
              </a:rPr>
              <a:t>Independent Development</a:t>
            </a:r>
            <a:r>
              <a:rPr lang="en-US" sz="3200">
                <a:solidFill>
                  <a:schemeClr val="accent2"/>
                </a:solidFill>
                <a:latin typeface="Tahoma" pitchFamily="34" charset="0"/>
              </a:rPr>
              <a:t>:</a:t>
            </a:r>
          </a:p>
          <a:p>
            <a:pPr eaLnBrk="1" hangingPunct="1">
              <a:buFontTx/>
              <a:buAutoNum type="arabicPeriod"/>
            </a:pPr>
            <a:r>
              <a:rPr lang="en-US" sz="3200">
                <a:latin typeface="Tahoma" pitchFamily="34" charset="0"/>
              </a:rPr>
              <a:t>SW Asia (wheat, pea, olive, sheep, goat)</a:t>
            </a:r>
          </a:p>
          <a:p>
            <a:pPr eaLnBrk="1" hangingPunct="1">
              <a:buFontTx/>
              <a:buAutoNum type="arabicPeriod"/>
            </a:pPr>
            <a:r>
              <a:rPr lang="en-US" sz="3200">
                <a:latin typeface="Tahoma" pitchFamily="34" charset="0"/>
              </a:rPr>
              <a:t>China &amp; SE Asia (rice, millet, pig)</a:t>
            </a:r>
          </a:p>
          <a:p>
            <a:pPr eaLnBrk="1" hangingPunct="1">
              <a:buFontTx/>
              <a:buAutoNum type="arabicPeriod"/>
            </a:pPr>
            <a:r>
              <a:rPr lang="en-US" sz="3200">
                <a:latin typeface="Tahoma" pitchFamily="34" charset="0"/>
              </a:rPr>
              <a:t>Americas (corn, beans, potato, llama)</a:t>
            </a:r>
          </a:p>
          <a:p>
            <a:pPr eaLnBrk="1" hangingPunct="1">
              <a:buFontTx/>
              <a:buAutoNum type="arabicPeriod"/>
            </a:pPr>
            <a:endParaRPr lang="en-US" sz="3200">
              <a:latin typeface="Tahoma" pitchFamily="34" charset="0"/>
            </a:endParaRPr>
          </a:p>
          <a:p>
            <a:pPr eaLnBrk="1" hangingPunct="1">
              <a:buFontTx/>
              <a:buChar char="•"/>
            </a:pPr>
            <a:r>
              <a:rPr lang="en-US" sz="3200">
                <a:solidFill>
                  <a:schemeClr val="accent2"/>
                </a:solidFill>
                <a:latin typeface="Tahoma" pitchFamily="34" charset="0"/>
              </a:rPr>
              <a:t>Areas of Agriculture Through </a:t>
            </a:r>
            <a:r>
              <a:rPr lang="en-US" sz="3200" b="1">
                <a:solidFill>
                  <a:schemeClr val="accent2"/>
                </a:solidFill>
                <a:latin typeface="Tahoma" pitchFamily="34" charset="0"/>
              </a:rPr>
              <a:t>Diffusion</a:t>
            </a:r>
            <a:r>
              <a:rPr lang="en-US" sz="3200">
                <a:solidFill>
                  <a:schemeClr val="accent2"/>
                </a:solidFill>
                <a:latin typeface="Tahoma" pitchFamily="34" charset="0"/>
              </a:rPr>
              <a:t>:</a:t>
            </a:r>
          </a:p>
          <a:p>
            <a:pPr eaLnBrk="1" hangingPunct="1">
              <a:buFontTx/>
              <a:buAutoNum type="arabicPeriod"/>
            </a:pPr>
            <a:r>
              <a:rPr lang="en-US" sz="3200">
                <a:latin typeface="Tahoma" pitchFamily="34" charset="0"/>
              </a:rPr>
              <a:t>Europe</a:t>
            </a:r>
          </a:p>
          <a:p>
            <a:pPr eaLnBrk="1" hangingPunct="1">
              <a:buFontTx/>
              <a:buAutoNum type="arabicPeriod"/>
            </a:pPr>
            <a:r>
              <a:rPr lang="en-US" sz="3200">
                <a:latin typeface="Tahoma" pitchFamily="34" charset="0"/>
              </a:rPr>
              <a:t>West &amp; Sub-Saharan Africa (?)</a:t>
            </a:r>
          </a:p>
          <a:p>
            <a:pPr eaLnBrk="1" hangingPunct="1">
              <a:buFontTx/>
              <a:buAutoNum type="arabicPeriod"/>
            </a:pPr>
            <a:r>
              <a:rPr lang="en-US" sz="3200">
                <a:latin typeface="Tahoma" pitchFamily="34" charset="0"/>
              </a:rPr>
              <a:t>Indus River Valley (rice cultivation)</a:t>
            </a:r>
          </a:p>
          <a:p>
            <a:pPr eaLnBrk="1" hangingPunct="1">
              <a:buFontTx/>
              <a:buAutoNum type="arabicPeriod"/>
            </a:pPr>
            <a:endParaRPr lang="en-US" sz="3200">
              <a:latin typeface="Tahoma" pitchFamily="34" charset="0"/>
            </a:endParaRPr>
          </a:p>
        </p:txBody>
      </p:sp>
      <p:grpSp>
        <p:nvGrpSpPr>
          <p:cNvPr id="7175" name="Group 23"/>
          <p:cNvGrpSpPr>
            <a:grpSpLocks/>
          </p:cNvGrpSpPr>
          <p:nvPr/>
        </p:nvGrpSpPr>
        <p:grpSpPr bwMode="auto">
          <a:xfrm>
            <a:off x="0" y="0"/>
            <a:ext cx="1143000" cy="1143000"/>
            <a:chOff x="0" y="0"/>
            <a:chExt cx="720" cy="720"/>
          </a:xfrm>
        </p:grpSpPr>
        <p:sp>
          <p:nvSpPr>
            <p:cNvPr id="7176" name="Oval 24"/>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7177" name="Picture 25" descr="globe_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10216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8195" name="AutoShape 3"/>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8196" name="WordArt 4"/>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sp>
        <p:nvSpPr>
          <p:cNvPr id="8197" name="Text Box 8"/>
          <p:cNvSpPr txBox="1">
            <a:spLocks noChangeArrowheads="1"/>
          </p:cNvSpPr>
          <p:nvPr/>
        </p:nvSpPr>
        <p:spPr bwMode="auto">
          <a:xfrm>
            <a:off x="762000" y="9906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Interactions Between Nomadic Peoples and Sedentary Agricultural Peoples </a:t>
            </a:r>
          </a:p>
        </p:txBody>
      </p:sp>
      <p:sp>
        <p:nvSpPr>
          <p:cNvPr id="8198" name="Text Box 9"/>
          <p:cNvSpPr txBox="1">
            <a:spLocks noChangeArrowheads="1"/>
          </p:cNvSpPr>
          <p:nvPr/>
        </p:nvSpPr>
        <p:spPr bwMode="auto">
          <a:xfrm>
            <a:off x="914400" y="2362200"/>
            <a:ext cx="84582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2800">
                <a:latin typeface="Tahoma" pitchFamily="34" charset="0"/>
              </a:rPr>
              <a:t>Some nomadic peoples </a:t>
            </a:r>
          </a:p>
          <a:p>
            <a:pPr eaLnBrk="1" hangingPunct="1"/>
            <a:r>
              <a:rPr lang="en-US" sz="2800">
                <a:latin typeface="Tahoma" pitchFamily="34" charset="0"/>
              </a:rPr>
              <a:t>engaged in </a:t>
            </a:r>
            <a:r>
              <a:rPr lang="en-US" sz="2800" b="1">
                <a:solidFill>
                  <a:schemeClr val="accent2"/>
                </a:solidFill>
                <a:latin typeface="Tahoma" pitchFamily="34" charset="0"/>
              </a:rPr>
              <a:t>pastoralism</a:t>
            </a:r>
          </a:p>
          <a:p>
            <a:pPr eaLnBrk="1" hangingPunct="1"/>
            <a:r>
              <a:rPr lang="en-US" sz="2800" b="1">
                <a:solidFill>
                  <a:schemeClr val="accent2"/>
                </a:solidFill>
                <a:latin typeface="Tahoma" pitchFamily="34" charset="0"/>
              </a:rPr>
              <a:t>(herding)</a:t>
            </a:r>
            <a:r>
              <a:rPr lang="en-US" sz="2800">
                <a:latin typeface="Tahoma" pitchFamily="34" charset="0"/>
              </a:rPr>
              <a:t>.</a:t>
            </a:r>
          </a:p>
          <a:p>
            <a:pPr eaLnBrk="1" hangingPunct="1">
              <a:buFontTx/>
              <a:buChar char="•"/>
            </a:pPr>
            <a:endParaRPr lang="en-US" sz="2800">
              <a:latin typeface="Tahoma" pitchFamily="34" charset="0"/>
            </a:endParaRPr>
          </a:p>
          <a:p>
            <a:pPr eaLnBrk="1" hangingPunct="1">
              <a:buFontTx/>
              <a:buChar char="•"/>
            </a:pPr>
            <a:r>
              <a:rPr lang="en-US" sz="2800">
                <a:latin typeface="Tahoma" pitchFamily="34" charset="0"/>
              </a:rPr>
              <a:t>Some practiced </a:t>
            </a:r>
            <a:r>
              <a:rPr lang="en-US" sz="2800" b="1">
                <a:solidFill>
                  <a:schemeClr val="accent2"/>
                </a:solidFill>
                <a:latin typeface="Tahoma" pitchFamily="34" charset="0"/>
              </a:rPr>
              <a:t>slash &amp; burn agriculture.</a:t>
            </a:r>
          </a:p>
          <a:p>
            <a:pPr eaLnBrk="1" hangingPunct="1"/>
            <a:r>
              <a:rPr lang="en-US" sz="2800">
                <a:latin typeface="Tahoma" pitchFamily="34" charset="0"/>
              </a:rPr>
              <a:t> </a:t>
            </a:r>
          </a:p>
          <a:p>
            <a:pPr eaLnBrk="1" hangingPunct="1">
              <a:buFontTx/>
              <a:buChar char="•"/>
            </a:pPr>
            <a:r>
              <a:rPr lang="en-US" sz="2800">
                <a:latin typeface="Tahoma" pitchFamily="34" charset="0"/>
              </a:rPr>
              <a:t>The violent and peaceful interaction between nomads and agriculturalists endures throughout history.  (Trade &amp; raids)</a:t>
            </a:r>
          </a:p>
        </p:txBody>
      </p:sp>
      <p:pic>
        <p:nvPicPr>
          <p:cNvPr id="8199" name="Picture 10" descr="pastori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57400"/>
            <a:ext cx="2743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Group 11"/>
          <p:cNvGrpSpPr>
            <a:grpSpLocks/>
          </p:cNvGrpSpPr>
          <p:nvPr/>
        </p:nvGrpSpPr>
        <p:grpSpPr bwMode="auto">
          <a:xfrm>
            <a:off x="0" y="0"/>
            <a:ext cx="1143000" cy="1143000"/>
            <a:chOff x="0" y="0"/>
            <a:chExt cx="720" cy="720"/>
          </a:xfrm>
        </p:grpSpPr>
        <p:sp>
          <p:nvSpPr>
            <p:cNvPr id="8201" name="Oval 12"/>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8202" name="Picture 13" descr="globe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7439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p:cNvSpPr txBox="1">
            <a:spLocks noChangeArrowheads="1"/>
          </p:cNvSpPr>
          <p:nvPr/>
        </p:nvSpPr>
        <p:spPr bwMode="auto">
          <a:xfrm>
            <a:off x="914400" y="1404938"/>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3200">
                <a:latin typeface="Tahoma" pitchFamily="34" charset="0"/>
              </a:rPr>
              <a:t>High starch diets slowly allow</a:t>
            </a:r>
          </a:p>
          <a:p>
            <a:pPr eaLnBrk="1" hangingPunct="1"/>
            <a:r>
              <a:rPr lang="en-US" sz="3200">
                <a:latin typeface="Tahoma" pitchFamily="34" charset="0"/>
              </a:rPr>
              <a:t>Sedentary populations to grow.  </a:t>
            </a:r>
          </a:p>
          <a:p>
            <a:pPr eaLnBrk="1" hangingPunct="1">
              <a:buFontTx/>
              <a:buChar char="•"/>
            </a:pPr>
            <a:endParaRPr lang="en-US" sz="3200">
              <a:latin typeface="Tahoma" pitchFamily="34" charset="0"/>
            </a:endParaRPr>
          </a:p>
          <a:p>
            <a:pPr eaLnBrk="1" hangingPunct="1">
              <a:buFontTx/>
              <a:buChar char="•"/>
            </a:pPr>
            <a:r>
              <a:rPr lang="en-US" sz="3200">
                <a:latin typeface="Tahoma" pitchFamily="34" charset="0"/>
              </a:rPr>
              <a:t>First plow invented c.6000BCE;</a:t>
            </a:r>
          </a:p>
          <a:p>
            <a:pPr eaLnBrk="1" hangingPunct="1"/>
            <a:r>
              <a:rPr lang="en-US" sz="3200">
                <a:latin typeface="Tahoma" pitchFamily="34" charset="0"/>
              </a:rPr>
              <a:t>crop yields grow exponentially by 4000BCE.</a:t>
            </a:r>
          </a:p>
          <a:p>
            <a:pPr eaLnBrk="1" hangingPunct="1"/>
            <a:r>
              <a:rPr lang="en-US" sz="3200">
                <a:latin typeface="Tahoma" pitchFamily="34" charset="0"/>
              </a:rPr>
              <a:t>Pop. grows from 5-8 million to 60-70 million. </a:t>
            </a:r>
          </a:p>
          <a:p>
            <a:pPr eaLnBrk="1" hangingPunct="1"/>
            <a:r>
              <a:rPr lang="en-US" sz="3200">
                <a:latin typeface="Tahoma" pitchFamily="34" charset="0"/>
              </a:rPr>
              <a:t> </a:t>
            </a:r>
          </a:p>
          <a:p>
            <a:pPr eaLnBrk="1" hangingPunct="1">
              <a:buFontTx/>
              <a:buChar char="•"/>
            </a:pPr>
            <a:r>
              <a:rPr lang="en-US" sz="2000">
                <a:latin typeface="Tahoma" pitchFamily="34" charset="0"/>
              </a:rPr>
              <a:t>Eventually agricultural populations begin to spread out, </a:t>
            </a:r>
            <a:r>
              <a:rPr lang="en-US" sz="2000" b="1">
                <a:solidFill>
                  <a:schemeClr val="accent2"/>
                </a:solidFill>
                <a:latin typeface="Tahoma" pitchFamily="34" charset="0"/>
              </a:rPr>
              <a:t>displacing( casting out)</a:t>
            </a:r>
            <a:r>
              <a:rPr lang="en-US" sz="2000">
                <a:latin typeface="Tahoma" pitchFamily="34" charset="0"/>
              </a:rPr>
              <a:t> or </a:t>
            </a:r>
            <a:r>
              <a:rPr lang="en-US" sz="2000" b="1">
                <a:solidFill>
                  <a:schemeClr val="accent2"/>
                </a:solidFill>
                <a:latin typeface="Tahoma" pitchFamily="34" charset="0"/>
              </a:rPr>
              <a:t>assimilating(blending in)</a:t>
            </a:r>
            <a:r>
              <a:rPr lang="en-US" sz="2000">
                <a:latin typeface="Tahoma" pitchFamily="34" charset="0"/>
              </a:rPr>
              <a:t> nomadic groups; farming groups grow large enough for advanced social organization</a:t>
            </a:r>
            <a:r>
              <a:rPr lang="en-US" sz="3200">
                <a:latin typeface="Tahoma" pitchFamily="34" charset="0"/>
              </a:rPr>
              <a:t>.</a:t>
            </a:r>
          </a:p>
        </p:txBody>
      </p:sp>
      <p:sp>
        <p:nvSpPr>
          <p:cNvPr id="9219" name="AutoShape 2"/>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9220" name="AutoShape 3"/>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9221" name="WordArt 4"/>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sp>
        <p:nvSpPr>
          <p:cNvPr id="9222" name="Text Box 8"/>
          <p:cNvSpPr txBox="1">
            <a:spLocks noChangeArrowheads="1"/>
          </p:cNvSpPr>
          <p:nvPr/>
        </p:nvSpPr>
        <p:spPr bwMode="auto">
          <a:xfrm>
            <a:off x="762000" y="9906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Sedentary Agriculturalists Dominate</a:t>
            </a:r>
          </a:p>
        </p:txBody>
      </p:sp>
      <p:pic>
        <p:nvPicPr>
          <p:cNvPr id="9223" name="Picture 9" descr="w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24000"/>
            <a:ext cx="19859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Group 11"/>
          <p:cNvGrpSpPr>
            <a:grpSpLocks/>
          </p:cNvGrpSpPr>
          <p:nvPr/>
        </p:nvGrpSpPr>
        <p:grpSpPr bwMode="auto">
          <a:xfrm>
            <a:off x="0" y="0"/>
            <a:ext cx="1143000" cy="1143000"/>
            <a:chOff x="0" y="0"/>
            <a:chExt cx="720" cy="720"/>
          </a:xfrm>
        </p:grpSpPr>
        <p:sp>
          <p:nvSpPr>
            <p:cNvPr id="9225" name="Oval 12"/>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9226" name="Picture 13" descr="globe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4382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0243" name="AutoShape 4"/>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0244" name="WordArt 5"/>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sp>
        <p:nvSpPr>
          <p:cNvPr id="10245" name="Text Box 9"/>
          <p:cNvSpPr txBox="1">
            <a:spLocks noChangeArrowheads="1"/>
          </p:cNvSpPr>
          <p:nvPr/>
        </p:nvSpPr>
        <p:spPr bwMode="auto">
          <a:xfrm>
            <a:off x="762000" y="9906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latin typeface="Tahoma" pitchFamily="34" charset="0"/>
              </a:rPr>
              <a:t>First Towns Develop</a:t>
            </a:r>
          </a:p>
        </p:txBody>
      </p:sp>
      <p:pic>
        <p:nvPicPr>
          <p:cNvPr id="10246" name="Picture 10" descr="catalhoyu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3657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descr="jer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733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3"/>
          <p:cNvSpPr txBox="1">
            <a:spLocks noChangeArrowheads="1"/>
          </p:cNvSpPr>
          <p:nvPr/>
        </p:nvSpPr>
        <p:spPr bwMode="auto">
          <a:xfrm>
            <a:off x="1219200" y="4329113"/>
            <a:ext cx="29718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solidFill>
                  <a:schemeClr val="accent2"/>
                </a:solidFill>
                <a:latin typeface="Tahoma" pitchFamily="34" charset="0"/>
              </a:rPr>
              <a:t>Catal Huyuk</a:t>
            </a:r>
          </a:p>
          <a:p>
            <a:pPr algn="ctr" eaLnBrk="1" hangingPunct="1"/>
            <a:r>
              <a:rPr lang="en-US" sz="3200">
                <a:latin typeface="Tahoma" pitchFamily="34" charset="0"/>
              </a:rPr>
              <a:t>Modern Turkey</a:t>
            </a:r>
          </a:p>
          <a:p>
            <a:pPr algn="ctr" eaLnBrk="1" hangingPunct="1"/>
            <a:endParaRPr lang="en-US" sz="3200">
              <a:latin typeface="Tahoma" pitchFamily="34" charset="0"/>
            </a:endParaRPr>
          </a:p>
          <a:p>
            <a:pPr algn="ctr" eaLnBrk="1" hangingPunct="1"/>
            <a:r>
              <a:rPr lang="en-US" sz="3200" b="1">
                <a:latin typeface="Tahoma" pitchFamily="34" charset="0"/>
              </a:rPr>
              <a:t>First settled:</a:t>
            </a:r>
          </a:p>
          <a:p>
            <a:pPr algn="ctr" eaLnBrk="1" hangingPunct="1"/>
            <a:r>
              <a:rPr lang="en-US" sz="3200">
                <a:latin typeface="Tahoma" pitchFamily="34" charset="0"/>
              </a:rPr>
              <a:t>c. 7000BCE</a:t>
            </a:r>
          </a:p>
        </p:txBody>
      </p:sp>
      <p:sp>
        <p:nvSpPr>
          <p:cNvPr id="10249" name="Text Box 14"/>
          <p:cNvSpPr txBox="1">
            <a:spLocks noChangeArrowheads="1"/>
          </p:cNvSpPr>
          <p:nvPr/>
        </p:nvSpPr>
        <p:spPr bwMode="auto">
          <a:xfrm>
            <a:off x="5410200" y="4329113"/>
            <a:ext cx="29718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solidFill>
                  <a:schemeClr val="accent2"/>
                </a:solidFill>
                <a:latin typeface="Tahoma" pitchFamily="34" charset="0"/>
              </a:rPr>
              <a:t>Jericho</a:t>
            </a:r>
          </a:p>
          <a:p>
            <a:pPr algn="ctr" eaLnBrk="1" hangingPunct="1"/>
            <a:r>
              <a:rPr lang="en-US" sz="3200">
                <a:latin typeface="Tahoma" pitchFamily="34" charset="0"/>
              </a:rPr>
              <a:t>Modern Israel</a:t>
            </a:r>
          </a:p>
          <a:p>
            <a:pPr algn="ctr" eaLnBrk="1" hangingPunct="1"/>
            <a:endParaRPr lang="en-US" sz="3200">
              <a:latin typeface="Tahoma" pitchFamily="34" charset="0"/>
            </a:endParaRPr>
          </a:p>
          <a:p>
            <a:pPr algn="ctr" eaLnBrk="1" hangingPunct="1"/>
            <a:r>
              <a:rPr lang="en-US" sz="3200" b="1">
                <a:latin typeface="Tahoma" pitchFamily="34" charset="0"/>
              </a:rPr>
              <a:t>First settled:</a:t>
            </a:r>
          </a:p>
          <a:p>
            <a:pPr algn="ctr" eaLnBrk="1" hangingPunct="1"/>
            <a:r>
              <a:rPr lang="en-US" sz="3200">
                <a:latin typeface="Tahoma" pitchFamily="34" charset="0"/>
              </a:rPr>
              <a:t>c. 7000BCE</a:t>
            </a:r>
          </a:p>
        </p:txBody>
      </p:sp>
      <p:grpSp>
        <p:nvGrpSpPr>
          <p:cNvPr id="10250" name="Group 15"/>
          <p:cNvGrpSpPr>
            <a:grpSpLocks/>
          </p:cNvGrpSpPr>
          <p:nvPr/>
        </p:nvGrpSpPr>
        <p:grpSpPr bwMode="auto">
          <a:xfrm>
            <a:off x="0" y="0"/>
            <a:ext cx="1143000" cy="1143000"/>
            <a:chOff x="0" y="0"/>
            <a:chExt cx="720" cy="720"/>
          </a:xfrm>
        </p:grpSpPr>
        <p:sp>
          <p:nvSpPr>
            <p:cNvPr id="10251" name="Oval 16"/>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10252" name="Picture 17" descr="globe_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519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0" y="0"/>
            <a:ext cx="8915400" cy="1219200"/>
          </a:xfrm>
          <a:prstGeom prst="rightArrow">
            <a:avLst>
              <a:gd name="adj1" fmla="val 62500"/>
              <a:gd name="adj2" fmla="val 71500"/>
            </a:avLst>
          </a:prstGeom>
          <a:gradFill rotWithShape="0">
            <a:gsLst>
              <a:gs pos="0">
                <a:schemeClr val="bg1"/>
              </a:gs>
              <a:gs pos="100000">
                <a:srgbClr val="FF0000"/>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291" name="AutoShape 3"/>
          <p:cNvSpPr>
            <a:spLocks noChangeArrowheads="1"/>
          </p:cNvSpPr>
          <p:nvPr/>
        </p:nvSpPr>
        <p:spPr bwMode="auto">
          <a:xfrm>
            <a:off x="152400" y="0"/>
            <a:ext cx="838200" cy="6705600"/>
          </a:xfrm>
          <a:prstGeom prst="downArrow">
            <a:avLst>
              <a:gd name="adj1" fmla="val 45315"/>
              <a:gd name="adj2" fmla="val 45370"/>
            </a:avLst>
          </a:prstGeom>
          <a:gradFill rotWithShape="0">
            <a:gsLst>
              <a:gs pos="0">
                <a:schemeClr val="bg1"/>
              </a:gs>
              <a:gs pos="100000">
                <a:srgbClr val="FF00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292" name="WordArt 4"/>
          <p:cNvSpPr>
            <a:spLocks noChangeArrowheads="1" noChangeShapeType="1" noTextEdit="1"/>
          </p:cNvSpPr>
          <p:nvPr/>
        </p:nvSpPr>
        <p:spPr bwMode="auto">
          <a:xfrm>
            <a:off x="1524000" y="304800"/>
            <a:ext cx="6553200" cy="609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chemeClr val="tx1"/>
                  </a:outerShdw>
                </a:effectLst>
                <a:latin typeface="Impact"/>
              </a:rPr>
              <a:t>The Neolithic Revolution</a:t>
            </a:r>
          </a:p>
        </p:txBody>
      </p:sp>
      <p:pic>
        <p:nvPicPr>
          <p:cNvPr id="12293" name="Picture 8" descr="catalhoyu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371600"/>
            <a:ext cx="2274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9"/>
          <p:cNvSpPr txBox="1">
            <a:spLocks noChangeArrowheads="1"/>
          </p:cNvSpPr>
          <p:nvPr/>
        </p:nvSpPr>
        <p:spPr bwMode="auto">
          <a:xfrm>
            <a:off x="762000" y="1143000"/>
            <a:ext cx="58674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dirty="0">
                <a:latin typeface="Tahoma" pitchFamily="34" charset="0"/>
              </a:rPr>
              <a:t>Towns Present Evidence of:</a:t>
            </a:r>
          </a:p>
          <a:p>
            <a:pPr eaLnBrk="1" hangingPunct="1"/>
            <a:endParaRPr lang="en-US" sz="3200" b="1" dirty="0">
              <a:latin typeface="Tahoma" pitchFamily="34" charset="0"/>
            </a:endParaRPr>
          </a:p>
          <a:p>
            <a:pPr eaLnBrk="1" hangingPunct="1">
              <a:buFontTx/>
              <a:buChar char="•"/>
            </a:pPr>
            <a:r>
              <a:rPr lang="en-US" sz="3200" b="1" dirty="0">
                <a:latin typeface="Tahoma" pitchFamily="34" charset="0"/>
              </a:rPr>
              <a:t>Religious structures</a:t>
            </a:r>
          </a:p>
          <a:p>
            <a:pPr eaLnBrk="1" hangingPunct="1"/>
            <a:r>
              <a:rPr lang="en-US" sz="3200" b="1" dirty="0">
                <a:latin typeface="Tahoma" pitchFamily="34" charset="0"/>
              </a:rPr>
              <a:t>  (burial rites, art)</a:t>
            </a:r>
          </a:p>
          <a:p>
            <a:pPr eaLnBrk="1" hangingPunct="1"/>
            <a:endParaRPr lang="en-US" sz="3200" b="1" dirty="0">
              <a:latin typeface="Tahoma" pitchFamily="34" charset="0"/>
            </a:endParaRPr>
          </a:p>
          <a:p>
            <a:pPr eaLnBrk="1" hangingPunct="1">
              <a:buFontTx/>
              <a:buChar char="•"/>
            </a:pPr>
            <a:r>
              <a:rPr lang="en-US" sz="3200" b="1" dirty="0">
                <a:latin typeface="Tahoma" pitchFamily="34" charset="0"/>
              </a:rPr>
              <a:t>Political &amp; Religious leaders were the same</a:t>
            </a:r>
          </a:p>
          <a:p>
            <a:pPr eaLnBrk="1" hangingPunct="1">
              <a:buFontTx/>
              <a:buChar char="•"/>
            </a:pPr>
            <a:endParaRPr lang="en-US" sz="3200" b="1" dirty="0">
              <a:latin typeface="Tahoma" pitchFamily="34" charset="0"/>
            </a:endParaRPr>
          </a:p>
          <a:p>
            <a:pPr eaLnBrk="1" hangingPunct="1">
              <a:buFontTx/>
              <a:buChar char="•"/>
            </a:pPr>
            <a:r>
              <a:rPr lang="en-US" sz="3200" b="1" dirty="0">
                <a:latin typeface="Tahoma" pitchFamily="34" charset="0"/>
              </a:rPr>
              <a:t>Still relied on limited hunting &amp; gathering for food</a:t>
            </a:r>
          </a:p>
        </p:txBody>
      </p:sp>
      <p:pic>
        <p:nvPicPr>
          <p:cNvPr id="12295" name="Picture 11" descr="CATALHUYUK_CLAYSTAMP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938" y="4114800"/>
            <a:ext cx="2190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6" name="Group 15"/>
          <p:cNvGrpSpPr>
            <a:grpSpLocks/>
          </p:cNvGrpSpPr>
          <p:nvPr/>
        </p:nvGrpSpPr>
        <p:grpSpPr bwMode="auto">
          <a:xfrm>
            <a:off x="0" y="0"/>
            <a:ext cx="1143000" cy="1143000"/>
            <a:chOff x="0" y="0"/>
            <a:chExt cx="720" cy="720"/>
          </a:xfrm>
        </p:grpSpPr>
        <p:sp>
          <p:nvSpPr>
            <p:cNvPr id="12297" name="Oval 6"/>
            <p:cNvSpPr>
              <a:spLocks noChangeArrowheads="1"/>
            </p:cNvSpPr>
            <p:nvPr/>
          </p:nvSpPr>
          <p:spPr bwMode="auto">
            <a:xfrm>
              <a:off x="0" y="0"/>
              <a:ext cx="720" cy="720"/>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pic>
          <p:nvPicPr>
            <p:cNvPr id="12298" name="Picture 13" descr="globe_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 y="4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33889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853</Words>
  <Application>Microsoft Office PowerPoint</Application>
  <PresentationFormat>On-screen Show (4:3)</PresentationFormat>
  <Paragraphs>140</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Impact</vt:lpstr>
      <vt:lpstr>Tahoma</vt:lpstr>
      <vt:lpstr>Times New Roman</vt:lpstr>
      <vt:lpstr>Office Theme</vt:lpstr>
      <vt:lpstr>Change Over Time Thesis: Identifies both Changes and Continuities</vt:lpstr>
      <vt:lpstr>Characteristics of  Paleolithic Period</vt:lpstr>
      <vt:lpstr>PowerPoint Presentation</vt:lpstr>
      <vt:lpstr>Thematic changes and continuities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things to consider</vt:lpstr>
    </vt:vector>
  </TitlesOfParts>
  <Company>WHITE PLAINS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Over Time Thesis: Identifies both Changes and Continuities</dc:title>
  <dc:creator>pauldavis</dc:creator>
  <cp:lastModifiedBy>Davis, Paul</cp:lastModifiedBy>
  <cp:revision>16</cp:revision>
  <dcterms:created xsi:type="dcterms:W3CDTF">2012-09-10T19:45:52Z</dcterms:created>
  <dcterms:modified xsi:type="dcterms:W3CDTF">2016-09-13T15:21:42Z</dcterms:modified>
</cp:coreProperties>
</file>